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sldIdLst>
    <p:sldId id="256" r:id="rId2"/>
    <p:sldId id="257" r:id="rId3"/>
    <p:sldId id="258" r:id="rId4"/>
    <p:sldId id="285" r:id="rId5"/>
    <p:sldId id="286" r:id="rId6"/>
    <p:sldId id="287" r:id="rId7"/>
    <p:sldId id="288" r:id="rId8"/>
    <p:sldId id="289" r:id="rId9"/>
    <p:sldId id="29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91" r:id="rId24"/>
    <p:sldId id="292" r:id="rId25"/>
    <p:sldId id="293" r:id="rId26"/>
    <p:sldId id="294" r:id="rId27"/>
    <p:sldId id="295" r:id="rId28"/>
    <p:sldId id="296" r:id="rId29"/>
    <p:sldId id="297" r:id="rId30"/>
    <p:sldId id="298" r:id="rId31"/>
    <p:sldId id="299" r:id="rId32"/>
    <p:sldId id="300"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4E4C7-8436-40A3-AEF3-F4B013D0FE23}" type="datetimeFigureOut">
              <a:rPr lang="es-MX" smtClean="0"/>
              <a:pPr/>
              <a:t>11/04/2013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EAE3D6-CADE-48A8-9D70-AA34FAC4D098}" type="slidenum">
              <a:rPr lang="es-MX" smtClean="0"/>
              <a:pPr/>
              <a:t>‹Nº›</a:t>
            </a:fld>
            <a:endParaRPr lang="es-MX"/>
          </a:p>
        </p:txBody>
      </p:sp>
    </p:spTree>
    <p:extLst>
      <p:ext uri="{BB962C8B-B14F-4D97-AF65-F5344CB8AC3E}">
        <p14:creationId xmlns:p14="http://schemas.microsoft.com/office/powerpoint/2010/main" val="374798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DF8530A5-B116-44A6-94CD-55C94A478CD6}" type="datetimeFigureOut">
              <a:rPr lang="es-MX" smtClean="0"/>
              <a:pPr/>
              <a:t>11/04/2013</a:t>
            </a:fld>
            <a:endParaRPr lang="es-MX"/>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MX"/>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4EA33A2-62B6-47F3-931B-2FB32AE4215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F8530A5-B116-44A6-94CD-55C94A478CD6}" type="datetimeFigureOut">
              <a:rPr lang="es-MX" smtClean="0"/>
              <a:pPr/>
              <a:t>11/04/2013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EA33A2-62B6-47F3-931B-2FB32AE4215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F8530A5-B116-44A6-94CD-55C94A478CD6}" type="datetimeFigureOut">
              <a:rPr lang="es-MX" smtClean="0"/>
              <a:pPr/>
              <a:t>11/04/2013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EA33A2-62B6-47F3-931B-2FB32AE4215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DF8530A5-B116-44A6-94CD-55C94A478CD6}" type="datetimeFigureOut">
              <a:rPr lang="es-MX" smtClean="0"/>
              <a:pPr/>
              <a:t>11/04/2013</a:t>
            </a:fld>
            <a:endParaRPr lang="es-MX"/>
          </a:p>
        </p:txBody>
      </p:sp>
      <p:sp>
        <p:nvSpPr>
          <p:cNvPr id="5" name="4 Marcador de pie de página"/>
          <p:cNvSpPr>
            <a:spLocks noGrp="1"/>
          </p:cNvSpPr>
          <p:nvPr>
            <p:ph type="ftr" sz="quarter" idx="11"/>
          </p:nvPr>
        </p:nvSpPr>
        <p:spPr>
          <a:xfrm>
            <a:off x="457200" y="6480969"/>
            <a:ext cx="4260056" cy="300831"/>
          </a:xfrm>
        </p:spPr>
        <p:txBody>
          <a:bodyPr/>
          <a:lstStyle/>
          <a:p>
            <a:endParaRPr lang="es-MX"/>
          </a:p>
        </p:txBody>
      </p:sp>
      <p:sp>
        <p:nvSpPr>
          <p:cNvPr id="6" name="5 Marcador de número de diapositiva"/>
          <p:cNvSpPr>
            <a:spLocks noGrp="1"/>
          </p:cNvSpPr>
          <p:nvPr>
            <p:ph type="sldNum" sz="quarter" idx="12"/>
          </p:nvPr>
        </p:nvSpPr>
        <p:spPr/>
        <p:txBody>
          <a:bodyPr/>
          <a:lstStyle/>
          <a:p>
            <a:fld id="{C4EA33A2-62B6-47F3-931B-2FB32AE4215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DF8530A5-B116-44A6-94CD-55C94A478CD6}" type="datetimeFigureOut">
              <a:rPr lang="es-MX" smtClean="0"/>
              <a:pPr/>
              <a:t>11/04/2013</a:t>
            </a:fld>
            <a:endParaRPr lang="es-MX"/>
          </a:p>
        </p:txBody>
      </p:sp>
      <p:sp>
        <p:nvSpPr>
          <p:cNvPr id="5" name="4 Marcador de pie de página"/>
          <p:cNvSpPr>
            <a:spLocks noGrp="1"/>
          </p:cNvSpPr>
          <p:nvPr>
            <p:ph type="ftr" sz="quarter" idx="11"/>
          </p:nvPr>
        </p:nvSpPr>
        <p:spPr>
          <a:xfrm>
            <a:off x="2619376" y="6480969"/>
            <a:ext cx="4260056" cy="300831"/>
          </a:xfrm>
        </p:spPr>
        <p:txBody>
          <a:bodyPr/>
          <a:lstStyle/>
          <a:p>
            <a:endParaRPr lang="es-MX"/>
          </a:p>
        </p:txBody>
      </p:sp>
      <p:sp>
        <p:nvSpPr>
          <p:cNvPr id="6" name="5 Marcador de número de diapositiva"/>
          <p:cNvSpPr>
            <a:spLocks noGrp="1"/>
          </p:cNvSpPr>
          <p:nvPr>
            <p:ph type="sldNum" sz="quarter" idx="12"/>
          </p:nvPr>
        </p:nvSpPr>
        <p:spPr>
          <a:xfrm>
            <a:off x="8451056" y="809624"/>
            <a:ext cx="502920" cy="300831"/>
          </a:xfrm>
        </p:spPr>
        <p:txBody>
          <a:bodyPr/>
          <a:lstStyle/>
          <a:p>
            <a:fld id="{C4EA33A2-62B6-47F3-931B-2FB32AE42151}" type="slidenum">
              <a:rPr lang="es-MX" smtClean="0"/>
              <a:pPr/>
              <a:t>‹Nº›</a:t>
            </a:fld>
            <a:endParaRPr lang="es-MX"/>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DF8530A5-B116-44A6-94CD-55C94A478CD6}" type="datetimeFigureOut">
              <a:rPr lang="es-MX" smtClean="0"/>
              <a:pPr/>
              <a:t>11/04/2013</a:t>
            </a:fld>
            <a:endParaRPr lang="es-MX"/>
          </a:p>
        </p:txBody>
      </p:sp>
      <p:sp>
        <p:nvSpPr>
          <p:cNvPr id="6" name="5 Marcador de pie de página"/>
          <p:cNvSpPr>
            <a:spLocks noGrp="1"/>
          </p:cNvSpPr>
          <p:nvPr>
            <p:ph type="ftr" sz="quarter" idx="11"/>
          </p:nvPr>
        </p:nvSpPr>
        <p:spPr>
          <a:xfrm>
            <a:off x="457200" y="6480969"/>
            <a:ext cx="4260056" cy="301752"/>
          </a:xfrm>
        </p:spPr>
        <p:txBody>
          <a:bodyPr/>
          <a:lstStyle/>
          <a:p>
            <a:endParaRPr lang="es-MX"/>
          </a:p>
        </p:txBody>
      </p:sp>
      <p:sp>
        <p:nvSpPr>
          <p:cNvPr id="7" name="6 Marcador de número de diapositiva"/>
          <p:cNvSpPr>
            <a:spLocks noGrp="1"/>
          </p:cNvSpPr>
          <p:nvPr>
            <p:ph type="sldNum" sz="quarter" idx="12"/>
          </p:nvPr>
        </p:nvSpPr>
        <p:spPr>
          <a:xfrm>
            <a:off x="7589520" y="6480969"/>
            <a:ext cx="502920" cy="301752"/>
          </a:xfrm>
        </p:spPr>
        <p:txBody>
          <a:bodyPr/>
          <a:lstStyle/>
          <a:p>
            <a:fld id="{C4EA33A2-62B6-47F3-931B-2FB32AE4215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DF8530A5-B116-44A6-94CD-55C94A478CD6}" type="datetimeFigureOut">
              <a:rPr lang="es-MX" smtClean="0"/>
              <a:pPr/>
              <a:t>11/04/2013</a:t>
            </a:fld>
            <a:endParaRPr lang="es-MX"/>
          </a:p>
        </p:txBody>
      </p:sp>
      <p:sp>
        <p:nvSpPr>
          <p:cNvPr id="8" name="7 Marcador de pie de página"/>
          <p:cNvSpPr>
            <a:spLocks noGrp="1"/>
          </p:cNvSpPr>
          <p:nvPr>
            <p:ph type="ftr" sz="quarter" idx="11"/>
          </p:nvPr>
        </p:nvSpPr>
        <p:spPr>
          <a:xfrm>
            <a:off x="457200" y="6480969"/>
            <a:ext cx="4261104" cy="301752"/>
          </a:xfrm>
        </p:spPr>
        <p:txBody>
          <a:bodyPr/>
          <a:lstStyle/>
          <a:p>
            <a:endParaRPr lang="es-MX"/>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C4EA33A2-62B6-47F3-931B-2FB32AE4215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F8530A5-B116-44A6-94CD-55C94A478CD6}" type="datetimeFigureOut">
              <a:rPr lang="es-MX" smtClean="0"/>
              <a:pPr/>
              <a:t>11/04/2013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4EA33A2-62B6-47F3-931B-2FB32AE4215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DF8530A5-B116-44A6-94CD-55C94A478CD6}" type="datetimeFigureOut">
              <a:rPr lang="es-MX" smtClean="0"/>
              <a:pPr/>
              <a:t>11/04/2013</a:t>
            </a:fld>
            <a:endParaRPr lang="es-MX"/>
          </a:p>
        </p:txBody>
      </p:sp>
      <p:sp>
        <p:nvSpPr>
          <p:cNvPr id="3" name="2 Marcador de pie de página"/>
          <p:cNvSpPr>
            <a:spLocks noGrp="1"/>
          </p:cNvSpPr>
          <p:nvPr>
            <p:ph type="ftr" sz="quarter" idx="11"/>
          </p:nvPr>
        </p:nvSpPr>
        <p:spPr>
          <a:xfrm>
            <a:off x="457200" y="6481890"/>
            <a:ext cx="4260056" cy="300831"/>
          </a:xfrm>
        </p:spPr>
        <p:txBody>
          <a:bodyPr/>
          <a:lstStyle/>
          <a:p>
            <a:endParaRPr lang="es-MX"/>
          </a:p>
        </p:txBody>
      </p:sp>
      <p:sp>
        <p:nvSpPr>
          <p:cNvPr id="4" name="3 Marcador de número de diapositiva"/>
          <p:cNvSpPr>
            <a:spLocks noGrp="1"/>
          </p:cNvSpPr>
          <p:nvPr>
            <p:ph type="sldNum" sz="quarter" idx="12"/>
          </p:nvPr>
        </p:nvSpPr>
        <p:spPr>
          <a:xfrm>
            <a:off x="7589520" y="6480969"/>
            <a:ext cx="502920" cy="301752"/>
          </a:xfrm>
        </p:spPr>
        <p:txBody>
          <a:bodyPr/>
          <a:lstStyle/>
          <a:p>
            <a:fld id="{C4EA33A2-62B6-47F3-931B-2FB32AE4215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DF8530A5-B116-44A6-94CD-55C94A478CD6}" type="datetimeFigureOut">
              <a:rPr lang="es-MX" smtClean="0"/>
              <a:pPr/>
              <a:t>11/04/2013</a:t>
            </a:fld>
            <a:endParaRPr lang="es-MX"/>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C4EA33A2-62B6-47F3-931B-2FB32AE4215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DF8530A5-B116-44A6-94CD-55C94A478CD6}" type="datetimeFigureOut">
              <a:rPr lang="es-MX" smtClean="0"/>
              <a:pPr/>
              <a:t>11/04/2013</a:t>
            </a:fld>
            <a:endParaRPr lang="es-MX"/>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MX"/>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C4EA33A2-62B6-47F3-931B-2FB32AE4215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F8530A5-B116-44A6-94CD-55C94A478CD6}" type="datetimeFigureOut">
              <a:rPr lang="es-MX" smtClean="0"/>
              <a:pPr/>
              <a:t>11/04/2013</a:t>
            </a:fld>
            <a:endParaRPr lang="es-MX"/>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MX"/>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4EA33A2-62B6-47F3-931B-2FB32AE42151}"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3.bp.blogspot.com/_H7PL8yx4Usc/SdTcyLr4e_I/AAAAAAAAAgg/XzsMorOQ1ys/s400/444.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636912"/>
            <a:ext cx="9144000" cy="77038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ASPECTOS </a:t>
            </a: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PSICOSOCIALES </a:t>
            </a: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
            </a:r>
            <a:b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b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DE LA SEXUALIDAD</a:t>
            </a:r>
            <a:endParaRPr lang="es-MX"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endParaRPr>
          </a:p>
        </p:txBody>
      </p:sp>
      <p:sp>
        <p:nvSpPr>
          <p:cNvPr id="3" name="2 Subtítulo"/>
          <p:cNvSpPr>
            <a:spLocks noGrp="1"/>
          </p:cNvSpPr>
          <p:nvPr>
            <p:ph type="subTitle" idx="1"/>
          </p:nvPr>
        </p:nvSpPr>
        <p:spPr>
          <a:xfrm>
            <a:off x="24381" y="3977680"/>
            <a:ext cx="6400800" cy="2880320"/>
          </a:xfrm>
        </p:spPr>
        <p:txBody>
          <a:bodyPr>
            <a:normAutofit fontScale="85000" lnSpcReduction="20000"/>
          </a:bodyPr>
          <a:lstStyle/>
          <a:p>
            <a:pPr algn="ctr"/>
            <a:r>
              <a:rPr lang="es-MX" sz="2200" b="1" dirty="0" smtClean="0">
                <a:solidFill>
                  <a:schemeClr val="tx1"/>
                </a:solidFill>
              </a:rPr>
              <a:t>Psicología II</a:t>
            </a:r>
          </a:p>
          <a:p>
            <a:pPr algn="ctr"/>
            <a:r>
              <a:rPr lang="es-MX" sz="2200" b="1" dirty="0" smtClean="0">
                <a:solidFill>
                  <a:schemeClr val="tx1"/>
                </a:solidFill>
              </a:rPr>
              <a:t>Integrantes:</a:t>
            </a:r>
          </a:p>
          <a:p>
            <a:pPr algn="ctr"/>
            <a:r>
              <a:rPr lang="es-MX" sz="2200" b="1" dirty="0" err="1" smtClean="0">
                <a:solidFill>
                  <a:schemeClr val="tx1"/>
                </a:solidFill>
              </a:rPr>
              <a:t>Chazaro</a:t>
            </a:r>
            <a:r>
              <a:rPr lang="es-MX" sz="2200" b="1" dirty="0" smtClean="0">
                <a:solidFill>
                  <a:schemeClr val="tx1"/>
                </a:solidFill>
              </a:rPr>
              <a:t> </a:t>
            </a:r>
            <a:r>
              <a:rPr lang="es-MX" sz="2200" b="1" dirty="0" err="1" smtClean="0">
                <a:solidFill>
                  <a:schemeClr val="tx1"/>
                </a:solidFill>
              </a:rPr>
              <a:t>Jimenez</a:t>
            </a:r>
            <a:r>
              <a:rPr lang="es-MX" sz="2200" b="1" dirty="0" smtClean="0">
                <a:solidFill>
                  <a:schemeClr val="tx1"/>
                </a:solidFill>
              </a:rPr>
              <a:t> </a:t>
            </a:r>
            <a:r>
              <a:rPr lang="es-MX" sz="2200" b="1" dirty="0" err="1" smtClean="0">
                <a:solidFill>
                  <a:schemeClr val="tx1"/>
                </a:solidFill>
              </a:rPr>
              <a:t>Joseline</a:t>
            </a:r>
            <a:endParaRPr lang="es-MX" sz="2200" b="1" dirty="0" smtClean="0">
              <a:solidFill>
                <a:schemeClr val="tx1"/>
              </a:solidFill>
            </a:endParaRPr>
          </a:p>
          <a:p>
            <a:pPr algn="ctr"/>
            <a:r>
              <a:rPr lang="es-MX" sz="2200" b="1" dirty="0" smtClean="0">
                <a:solidFill>
                  <a:schemeClr val="tx1"/>
                </a:solidFill>
              </a:rPr>
              <a:t>Hernández García Luis Carlos</a:t>
            </a:r>
          </a:p>
          <a:p>
            <a:pPr algn="ctr"/>
            <a:r>
              <a:rPr lang="es-MX" sz="2200" b="1" dirty="0" smtClean="0">
                <a:solidFill>
                  <a:schemeClr val="tx1"/>
                </a:solidFill>
              </a:rPr>
              <a:t>Miranda Lucero Jazmín</a:t>
            </a:r>
          </a:p>
          <a:p>
            <a:pPr algn="ctr"/>
            <a:r>
              <a:rPr lang="es-MX" sz="2200" b="1" dirty="0" smtClean="0">
                <a:solidFill>
                  <a:schemeClr val="tx1"/>
                </a:solidFill>
              </a:rPr>
              <a:t>Martínez Ramírez Mariel</a:t>
            </a:r>
          </a:p>
          <a:p>
            <a:pPr algn="ctr"/>
            <a:r>
              <a:rPr lang="es-MX" sz="2200" b="1" dirty="0" smtClean="0">
                <a:solidFill>
                  <a:schemeClr val="tx1"/>
                </a:solidFill>
              </a:rPr>
              <a:t>Martínez García Alejandro </a:t>
            </a:r>
            <a:endParaRPr lang="es-MX" sz="2200" b="1" dirty="0" smtClean="0">
              <a:solidFill>
                <a:schemeClr val="tx1"/>
              </a:solidFill>
            </a:endParaRPr>
          </a:p>
          <a:p>
            <a:pPr algn="l"/>
            <a:endParaRPr lang="es-MX" sz="2200" b="1" dirty="0" smtClean="0">
              <a:solidFill>
                <a:schemeClr val="tx1"/>
              </a:solidFill>
            </a:endParaRPr>
          </a:p>
          <a:p>
            <a:pPr algn="l"/>
            <a:r>
              <a:rPr lang="es-MX" sz="2200" b="1" dirty="0" smtClean="0">
                <a:solidFill>
                  <a:schemeClr val="tx1"/>
                </a:solidFill>
              </a:rPr>
              <a:t>Grupo 617</a:t>
            </a:r>
          </a:p>
          <a:p>
            <a:pPr algn="ctr"/>
            <a:endParaRPr lang="es-MX" b="1" dirty="0" smtClean="0">
              <a:solidFill>
                <a:schemeClr val="tx1"/>
              </a:solidFill>
            </a:endParaRPr>
          </a:p>
          <a:p>
            <a:r>
              <a:rPr lang="es-MX" sz="2200" b="1" dirty="0" smtClean="0">
                <a:solidFill>
                  <a:schemeClr val="tx1"/>
                </a:solidFill>
              </a:rPr>
              <a:t>Profesora Amalia Pichardo Hernández</a:t>
            </a:r>
          </a:p>
          <a:p>
            <a:endParaRPr lang="es-MX" sz="2200" b="1" dirty="0" smtClean="0">
              <a:solidFill>
                <a:schemeClr val="tx1"/>
              </a:solidFill>
            </a:endParaRPr>
          </a:p>
          <a:p>
            <a:pPr algn="ctr"/>
            <a:endParaRPr lang="es-MX" b="1" dirty="0">
              <a:solidFill>
                <a:schemeClr val="tx1"/>
              </a:solidFill>
            </a:endParaRPr>
          </a:p>
          <a:p>
            <a:pPr algn="ctr"/>
            <a:endParaRPr lang="es-MX" b="1" dirty="0" smtClean="0">
              <a:solidFill>
                <a:schemeClr val="tx1"/>
              </a:solidFill>
            </a:endParaRPr>
          </a:p>
          <a:p>
            <a:endParaRPr lang="es-MX" dirty="0" smtClean="0"/>
          </a:p>
          <a:p>
            <a:endParaRPr lang="es-MX" dirty="0" smtClean="0"/>
          </a:p>
        </p:txBody>
      </p:sp>
      <p:pic>
        <p:nvPicPr>
          <p:cNvPr id="4" name="Picture 8" descr="http://www.acatlan.unam.mx/repositorio/general/Logotipos/Escudo-UNAM-1024x1151.png"/>
          <p:cNvPicPr>
            <a:picLocks noChangeAspect="1" noChangeArrowheads="1"/>
          </p:cNvPicPr>
          <p:nvPr/>
        </p:nvPicPr>
        <p:blipFill>
          <a:blip r:embed="rId2" cstate="print"/>
          <a:srcRect/>
          <a:stretch>
            <a:fillRect/>
          </a:stretch>
        </p:blipFill>
        <p:spPr bwMode="auto">
          <a:xfrm>
            <a:off x="25679" y="198413"/>
            <a:ext cx="1584176" cy="1780651"/>
          </a:xfrm>
          <a:prstGeom prst="rect">
            <a:avLst/>
          </a:prstGeom>
          <a:noFill/>
        </p:spPr>
      </p:pic>
      <p:sp>
        <p:nvSpPr>
          <p:cNvPr id="5" name="1 Título"/>
          <p:cNvSpPr txBox="1">
            <a:spLocks/>
          </p:cNvSpPr>
          <p:nvPr/>
        </p:nvSpPr>
        <p:spPr>
          <a:xfrm>
            <a:off x="1043608" y="404663"/>
            <a:ext cx="8100392" cy="1368153"/>
          </a:xfrm>
          <a:prstGeom prst="rect">
            <a:avLst/>
          </a:prstGeom>
        </p:spPr>
        <p:txBody>
          <a:bodyPr vert="horz" anchor="b">
            <a:normAutofit fontScale="775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UNIVERSIDAD NACIONAL AUTÓNOMA DE </a:t>
            </a:r>
            <a:r>
              <a:rPr kumimoji="0" lang="es-MX" sz="2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MÉXICO</a:t>
            </a:r>
            <a:r>
              <a:rPr kumimoji="0" lang="es-MX" sz="2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es-MX" sz="2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r>
              <a:rPr kumimoji="0" lang="es-MX" sz="28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COLEGIO DE CIENCIAS Y HUMANIDADES AZCAPOTZALCO</a:t>
            </a:r>
            <a:r>
              <a:rPr kumimoji="0" lang="es-MX" sz="44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a:r>
            <a:br>
              <a:rPr kumimoji="0" lang="es-MX" sz="44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endParaRPr kumimoji="0" lang="es-MX" sz="44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¿Qué es el sexo?</a:t>
            </a:r>
            <a:endParaRPr lang="es-MX" dirty="0"/>
          </a:p>
        </p:txBody>
      </p:sp>
      <p:sp>
        <p:nvSpPr>
          <p:cNvPr id="3" name="2 CuadroTexto"/>
          <p:cNvSpPr txBox="1"/>
          <p:nvPr/>
        </p:nvSpPr>
        <p:spPr>
          <a:xfrm>
            <a:off x="467544" y="1628800"/>
            <a:ext cx="8280920" cy="923330"/>
          </a:xfrm>
          <a:prstGeom prst="rect">
            <a:avLst/>
          </a:prstGeom>
          <a:noFill/>
        </p:spPr>
        <p:txBody>
          <a:bodyPr wrap="square" rtlCol="0">
            <a:spAutoFit/>
          </a:bodyPr>
          <a:lstStyle/>
          <a:p>
            <a:r>
              <a:rPr lang="es-MX" dirty="0" smtClean="0"/>
              <a:t>La palabra sexo tiene dos significados:</a:t>
            </a:r>
          </a:p>
          <a:p>
            <a:r>
              <a:rPr lang="es-MX" dirty="0" smtClean="0"/>
              <a:t>1° Clasificación biológica basada en la composición genética, la anatomía y las HORMONAS.  </a:t>
            </a:r>
            <a:endParaRPr lang="es-MX" dirty="0"/>
          </a:p>
        </p:txBody>
      </p:sp>
      <p:cxnSp>
        <p:nvCxnSpPr>
          <p:cNvPr id="5" name="4 Conector recto de flecha"/>
          <p:cNvCxnSpPr/>
          <p:nvPr/>
        </p:nvCxnSpPr>
        <p:spPr>
          <a:xfrm flipH="1">
            <a:off x="1475656" y="2492896"/>
            <a:ext cx="129614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915816" y="2492896"/>
            <a:ext cx="18722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23528" y="3501008"/>
            <a:ext cx="2088232" cy="369332"/>
          </a:xfrm>
          <a:prstGeom prst="rect">
            <a:avLst/>
          </a:prstGeom>
          <a:noFill/>
        </p:spPr>
        <p:txBody>
          <a:bodyPr wrap="square" rtlCol="0">
            <a:spAutoFit/>
          </a:bodyPr>
          <a:lstStyle/>
          <a:p>
            <a:pPr algn="ctr"/>
            <a:r>
              <a:rPr lang="es-MX" dirty="0" smtClean="0"/>
              <a:t>Testosterona </a:t>
            </a:r>
            <a:endParaRPr lang="es-MX" dirty="0"/>
          </a:p>
        </p:txBody>
      </p:sp>
      <p:sp>
        <p:nvSpPr>
          <p:cNvPr id="9" name="8 CuadroTexto"/>
          <p:cNvSpPr txBox="1"/>
          <p:nvPr/>
        </p:nvSpPr>
        <p:spPr>
          <a:xfrm>
            <a:off x="3923928" y="3501008"/>
            <a:ext cx="1944216" cy="369332"/>
          </a:xfrm>
          <a:prstGeom prst="rect">
            <a:avLst/>
          </a:prstGeom>
          <a:noFill/>
        </p:spPr>
        <p:txBody>
          <a:bodyPr wrap="square" rtlCol="0">
            <a:spAutoFit/>
          </a:bodyPr>
          <a:lstStyle/>
          <a:p>
            <a:pPr algn="ctr"/>
            <a:r>
              <a:rPr lang="es-MX" dirty="0" smtClean="0"/>
              <a:t>Progesterona</a:t>
            </a:r>
            <a:endParaRPr lang="es-MX" dirty="0"/>
          </a:p>
        </p:txBody>
      </p:sp>
      <p:pic>
        <p:nvPicPr>
          <p:cNvPr id="18434" name="Picture 2" descr="C:\Users\LUIS\Pictures\FUN\tumblr_mhtdng7GGO1r7caoto1_1280.png"/>
          <p:cNvPicPr>
            <a:picLocks noChangeAspect="1" noChangeArrowheads="1"/>
          </p:cNvPicPr>
          <p:nvPr/>
        </p:nvPicPr>
        <p:blipFill>
          <a:blip r:embed="rId2" cstate="print"/>
          <a:srcRect/>
          <a:stretch>
            <a:fillRect/>
          </a:stretch>
        </p:blipFill>
        <p:spPr bwMode="auto">
          <a:xfrm>
            <a:off x="179512" y="4293096"/>
            <a:ext cx="2952528" cy="1656184"/>
          </a:xfrm>
          <a:prstGeom prst="rect">
            <a:avLst/>
          </a:prstGeom>
          <a:noFill/>
        </p:spPr>
      </p:pic>
      <p:pic>
        <p:nvPicPr>
          <p:cNvPr id="18435" name="Picture 3" descr="C:\Users\LUIS\Pictures\Lana del Rey\Lana Del Rey - L’Officiel Paris\tumblr_mji8ysM1y61qhs55yo1_500.png"/>
          <p:cNvPicPr>
            <a:picLocks noChangeAspect="1" noChangeArrowheads="1"/>
          </p:cNvPicPr>
          <p:nvPr/>
        </p:nvPicPr>
        <p:blipFill>
          <a:blip r:embed="rId3" cstate="print"/>
          <a:srcRect/>
          <a:stretch>
            <a:fillRect/>
          </a:stretch>
        </p:blipFill>
        <p:spPr bwMode="auto">
          <a:xfrm>
            <a:off x="4067944" y="3933056"/>
            <a:ext cx="1840298" cy="270891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2.esmas.com/editorial-televisa/2012/12/03/454056/razones-para-el-sexo-645x353.jpg"/>
          <p:cNvPicPr>
            <a:picLocks noChangeAspect="1" noChangeArrowheads="1"/>
          </p:cNvPicPr>
          <p:nvPr/>
        </p:nvPicPr>
        <p:blipFill>
          <a:blip r:embed="rId2" cstate="print"/>
          <a:srcRect/>
          <a:stretch>
            <a:fillRect/>
          </a:stretch>
        </p:blipFill>
        <p:spPr bwMode="auto">
          <a:xfrm>
            <a:off x="-1" y="0"/>
            <a:ext cx="9352375" cy="6857999"/>
          </a:xfrm>
          <a:prstGeom prst="rect">
            <a:avLst/>
          </a:prstGeom>
          <a:noFill/>
        </p:spPr>
      </p:pic>
      <p:sp>
        <p:nvSpPr>
          <p:cNvPr id="3" name="2 CuadroTexto"/>
          <p:cNvSpPr txBox="1"/>
          <p:nvPr/>
        </p:nvSpPr>
        <p:spPr>
          <a:xfrm>
            <a:off x="827584" y="764704"/>
            <a:ext cx="7632848" cy="954107"/>
          </a:xfrm>
          <a:prstGeom prst="rect">
            <a:avLst/>
          </a:prstGeom>
          <a:noFill/>
        </p:spPr>
        <p:txBody>
          <a:bodyPr wrap="square" rtlCol="0">
            <a:spAutoFit/>
          </a:bodyPr>
          <a:lstStyle/>
          <a:p>
            <a:r>
              <a:rPr lang="es-MX" sz="2800" dirty="0" smtClean="0"/>
              <a:t>2° Actos íntimos que implican placer y la expresión del afecto y amor.</a:t>
            </a:r>
            <a:endParaRPr lang="es-MX"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Sexo como clasificación biológica</a:t>
            </a:r>
            <a:endParaRPr lang="es-MX" dirty="0"/>
          </a:p>
        </p:txBody>
      </p:sp>
      <p:sp>
        <p:nvSpPr>
          <p:cNvPr id="3" name="2 CuadroTexto"/>
          <p:cNvSpPr txBox="1"/>
          <p:nvPr/>
        </p:nvSpPr>
        <p:spPr>
          <a:xfrm>
            <a:off x="611560" y="1844824"/>
            <a:ext cx="8136904" cy="1292662"/>
          </a:xfrm>
          <a:prstGeom prst="rect">
            <a:avLst/>
          </a:prstGeom>
          <a:noFill/>
        </p:spPr>
        <p:txBody>
          <a:bodyPr wrap="square" rtlCol="0">
            <a:spAutoFit/>
          </a:bodyPr>
          <a:lstStyle/>
          <a:p>
            <a:r>
              <a:rPr lang="es-MX" dirty="0" smtClean="0"/>
              <a:t>Dentro de la primera definición de sexo podemos mencionar 6 tipos de sexo:</a:t>
            </a:r>
          </a:p>
          <a:p>
            <a:endParaRPr lang="es-MX" dirty="0" smtClean="0"/>
          </a:p>
          <a:p>
            <a:r>
              <a:rPr lang="es-MX" sz="2400" dirty="0" smtClean="0">
                <a:solidFill>
                  <a:schemeClr val="accent2">
                    <a:lumMod val="60000"/>
                    <a:lumOff val="40000"/>
                  </a:schemeClr>
                </a:solidFill>
                <a:effectLst>
                  <a:outerShdw blurRad="38100" dist="38100" dir="2700000" algn="tl">
                    <a:srgbClr val="000000">
                      <a:alpha val="43137"/>
                    </a:srgbClr>
                  </a:outerShdw>
                </a:effectLst>
              </a:rPr>
              <a:t>1° SEXO BIOLÓGICO</a:t>
            </a:r>
            <a:endParaRPr lang="es-MX" sz="2400"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3 CuadroTexto"/>
          <p:cNvSpPr txBox="1"/>
          <p:nvPr/>
        </p:nvSpPr>
        <p:spPr>
          <a:xfrm>
            <a:off x="1187624" y="3356992"/>
            <a:ext cx="6696744" cy="369332"/>
          </a:xfrm>
          <a:prstGeom prst="rect">
            <a:avLst/>
          </a:prstGeom>
          <a:noFill/>
        </p:spPr>
        <p:txBody>
          <a:bodyPr wrap="square" rtlCol="0">
            <a:spAutoFit/>
          </a:bodyPr>
          <a:lstStyle/>
          <a:p>
            <a:r>
              <a:rPr lang="es-MX" dirty="0" smtClean="0"/>
              <a:t>Ovulo  +   Espermatozoide  =   Célula Huevo </a:t>
            </a:r>
            <a:endParaRPr lang="es-MX" dirty="0"/>
          </a:p>
        </p:txBody>
      </p:sp>
      <p:pic>
        <p:nvPicPr>
          <p:cNvPr id="20482" name="Picture 2" descr="http://www.photographytips.com.au/images/sperm-chromosomes-male-female-photography.jpg"/>
          <p:cNvPicPr>
            <a:picLocks noChangeAspect="1" noChangeArrowheads="1"/>
          </p:cNvPicPr>
          <p:nvPr/>
        </p:nvPicPr>
        <p:blipFill>
          <a:blip r:embed="rId2" cstate="print"/>
          <a:srcRect/>
          <a:stretch>
            <a:fillRect/>
          </a:stretch>
        </p:blipFill>
        <p:spPr bwMode="auto">
          <a:xfrm>
            <a:off x="6300192" y="3573016"/>
            <a:ext cx="2592288" cy="3025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764704"/>
            <a:ext cx="7992888" cy="461665"/>
          </a:xfrm>
          <a:prstGeom prst="rect">
            <a:avLst/>
          </a:prstGeom>
          <a:noFill/>
        </p:spPr>
        <p:txBody>
          <a:bodyPr wrap="square" rtlCol="0">
            <a:spAutoFit/>
          </a:bodyPr>
          <a:lstStyle/>
          <a:p>
            <a:r>
              <a:rPr lang="es-MX" sz="2400" dirty="0" smtClean="0">
                <a:solidFill>
                  <a:schemeClr val="accent2">
                    <a:lumMod val="60000"/>
                    <a:lumOff val="40000"/>
                  </a:schemeClr>
                </a:solidFill>
                <a:effectLst>
                  <a:outerShdw blurRad="38100" dist="38100" dir="2700000" algn="tl">
                    <a:srgbClr val="000000">
                      <a:alpha val="43137"/>
                    </a:srgbClr>
                  </a:outerShdw>
                </a:effectLst>
              </a:rPr>
              <a:t>2° SEXO GONODAL Y HORMONAL </a:t>
            </a:r>
            <a:endParaRPr lang="es-MX" sz="2400"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3 CuadroTexto"/>
          <p:cNvSpPr txBox="1"/>
          <p:nvPr/>
        </p:nvSpPr>
        <p:spPr>
          <a:xfrm>
            <a:off x="827584" y="1484784"/>
            <a:ext cx="7488832" cy="369332"/>
          </a:xfrm>
          <a:prstGeom prst="rect">
            <a:avLst/>
          </a:prstGeom>
          <a:noFill/>
        </p:spPr>
        <p:txBody>
          <a:bodyPr wrap="square" rtlCol="0">
            <a:spAutoFit/>
          </a:bodyPr>
          <a:lstStyle/>
          <a:p>
            <a:r>
              <a:rPr lang="es-MX" dirty="0" smtClean="0"/>
              <a:t>Diferenciación de las gónadas o testículos u ovarios.  </a:t>
            </a:r>
            <a:endParaRPr lang="es-MX" dirty="0"/>
          </a:p>
        </p:txBody>
      </p:sp>
      <p:pic>
        <p:nvPicPr>
          <p:cNvPr id="21506" name="Picture 2" descr="http://i.esmas.com/image/0/000/004/499/testiculosNTnva.jpg"/>
          <p:cNvPicPr>
            <a:picLocks noChangeAspect="1" noChangeArrowheads="1"/>
          </p:cNvPicPr>
          <p:nvPr/>
        </p:nvPicPr>
        <p:blipFill>
          <a:blip r:embed="rId2" cstate="print"/>
          <a:srcRect/>
          <a:stretch>
            <a:fillRect/>
          </a:stretch>
        </p:blipFill>
        <p:spPr bwMode="auto">
          <a:xfrm>
            <a:off x="611560" y="2204864"/>
            <a:ext cx="3524250" cy="2571751"/>
          </a:xfrm>
          <a:prstGeom prst="rect">
            <a:avLst/>
          </a:prstGeom>
          <a:ln>
            <a:noFill/>
          </a:ln>
          <a:effectLst>
            <a:softEdge rad="112500"/>
          </a:effectLst>
        </p:spPr>
      </p:pic>
      <p:pic>
        <p:nvPicPr>
          <p:cNvPr id="21508" name="Picture 4" descr="http://www.ferato.com/wiki/images/6/6a/20100415_mgb_Ovario_.jpg"/>
          <p:cNvPicPr>
            <a:picLocks noChangeAspect="1" noChangeArrowheads="1"/>
          </p:cNvPicPr>
          <p:nvPr/>
        </p:nvPicPr>
        <p:blipFill>
          <a:blip r:embed="rId3" cstate="print"/>
          <a:srcRect/>
          <a:stretch>
            <a:fillRect/>
          </a:stretch>
        </p:blipFill>
        <p:spPr bwMode="auto">
          <a:xfrm>
            <a:off x="4427984" y="3894582"/>
            <a:ext cx="3888432" cy="25359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399032"/>
          </a:xfrm>
        </p:spPr>
        <p:txBody>
          <a:bodyPr>
            <a:normAutofit/>
          </a:bodyPr>
          <a:lstStyle/>
          <a:p>
            <a:r>
              <a:rPr lang="es-MX" sz="2400" dirty="0" smtClean="0">
                <a:solidFill>
                  <a:schemeClr val="accent2">
                    <a:lumMod val="60000"/>
                    <a:lumOff val="40000"/>
                  </a:schemeClr>
                </a:solidFill>
              </a:rPr>
              <a:t>3° SEXO GENITAL:</a:t>
            </a:r>
            <a:r>
              <a:rPr lang="es-MX" sz="2400" dirty="0" smtClean="0"/>
              <a:t/>
            </a:r>
            <a:br>
              <a:rPr lang="es-MX" sz="2400" dirty="0" smtClean="0"/>
            </a:br>
            <a:r>
              <a:rPr lang="es-MX" sz="2400" dirty="0" smtClean="0"/>
              <a:t/>
            </a:r>
            <a:br>
              <a:rPr lang="es-MX" sz="2400" dirty="0" smtClean="0"/>
            </a:br>
            <a:endParaRPr lang="es-MX" sz="2400" dirty="0"/>
          </a:p>
        </p:txBody>
      </p:sp>
      <p:sp>
        <p:nvSpPr>
          <p:cNvPr id="3" name="2 CuadroTexto"/>
          <p:cNvSpPr txBox="1"/>
          <p:nvPr/>
        </p:nvSpPr>
        <p:spPr>
          <a:xfrm>
            <a:off x="1043608" y="1700808"/>
            <a:ext cx="7632848" cy="646331"/>
          </a:xfrm>
          <a:prstGeom prst="rect">
            <a:avLst/>
          </a:prstGeom>
          <a:noFill/>
        </p:spPr>
        <p:txBody>
          <a:bodyPr wrap="square" rtlCol="0">
            <a:spAutoFit/>
          </a:bodyPr>
          <a:lstStyle/>
          <a:p>
            <a:r>
              <a:rPr lang="es-MX" dirty="0" smtClean="0"/>
              <a:t>Se produce la atrofia de los conductos de </a:t>
            </a:r>
            <a:r>
              <a:rPr lang="es-MX" dirty="0" err="1" smtClean="0"/>
              <a:t>Wolf</a:t>
            </a:r>
            <a:r>
              <a:rPr lang="es-MX" dirty="0" smtClean="0"/>
              <a:t> o </a:t>
            </a:r>
            <a:r>
              <a:rPr lang="es-MX" dirty="0" err="1" smtClean="0"/>
              <a:t>Müller</a:t>
            </a:r>
            <a:r>
              <a:rPr lang="es-MX" dirty="0" smtClean="0"/>
              <a:t> formándose el pene y el escroto. </a:t>
            </a:r>
            <a:endParaRPr lang="es-MX" dirty="0"/>
          </a:p>
        </p:txBody>
      </p:sp>
      <p:sp>
        <p:nvSpPr>
          <p:cNvPr id="4" name="3 CuadroTexto"/>
          <p:cNvSpPr txBox="1"/>
          <p:nvPr/>
        </p:nvSpPr>
        <p:spPr>
          <a:xfrm>
            <a:off x="899592" y="2852936"/>
            <a:ext cx="7776864" cy="1200329"/>
          </a:xfrm>
          <a:prstGeom prst="rect">
            <a:avLst/>
          </a:prstGeom>
          <a:noFill/>
        </p:spPr>
        <p:txBody>
          <a:bodyPr wrap="square" rtlCol="0">
            <a:spAutoFit/>
          </a:bodyPr>
          <a:lstStyle/>
          <a:p>
            <a:endParaRPr lang="es-MX" sz="2400" dirty="0" smtClean="0">
              <a:solidFill>
                <a:schemeClr val="accent2">
                  <a:lumMod val="60000"/>
                  <a:lumOff val="40000"/>
                </a:schemeClr>
              </a:solidFill>
              <a:effectLst>
                <a:outerShdw blurRad="38100" dist="38100" dir="2700000" algn="tl">
                  <a:srgbClr val="000000">
                    <a:alpha val="43137"/>
                  </a:srgbClr>
                </a:outerShdw>
              </a:effectLst>
            </a:endParaRPr>
          </a:p>
          <a:p>
            <a:endParaRPr lang="es-MX" sz="2400" dirty="0" smtClean="0">
              <a:solidFill>
                <a:schemeClr val="accent2">
                  <a:lumMod val="60000"/>
                  <a:lumOff val="40000"/>
                </a:schemeClr>
              </a:solidFill>
              <a:effectLst>
                <a:outerShdw blurRad="38100" dist="38100" dir="2700000" algn="tl">
                  <a:srgbClr val="000000">
                    <a:alpha val="43137"/>
                  </a:srgbClr>
                </a:outerShdw>
              </a:effectLst>
            </a:endParaRPr>
          </a:p>
          <a:p>
            <a:r>
              <a:rPr lang="es-MX" sz="2400" dirty="0" smtClean="0">
                <a:solidFill>
                  <a:schemeClr val="accent2">
                    <a:lumMod val="60000"/>
                    <a:lumOff val="40000"/>
                  </a:schemeClr>
                </a:solidFill>
                <a:effectLst>
                  <a:outerShdw blurRad="38100" dist="38100" dir="2700000" algn="tl">
                    <a:srgbClr val="000000">
                      <a:alpha val="43137"/>
                    </a:srgbClr>
                  </a:outerShdw>
                </a:effectLst>
              </a:rPr>
              <a:t>4° SEXO DE ASIGNACIÓN </a:t>
            </a:r>
            <a:endParaRPr lang="es-MX" sz="2400"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4 CuadroTexto"/>
          <p:cNvSpPr txBox="1"/>
          <p:nvPr/>
        </p:nvSpPr>
        <p:spPr>
          <a:xfrm>
            <a:off x="1187624" y="3501008"/>
            <a:ext cx="6696744" cy="2031325"/>
          </a:xfrm>
          <a:prstGeom prst="rect">
            <a:avLst/>
          </a:prstGeom>
          <a:noFill/>
        </p:spPr>
        <p:txBody>
          <a:bodyPr wrap="square" rtlCol="0">
            <a:spAutoFit/>
          </a:bodyPr>
          <a:lstStyle/>
          <a:p>
            <a:endParaRPr lang="es-MX" dirty="0" smtClean="0"/>
          </a:p>
          <a:p>
            <a:endParaRPr lang="es-MX" dirty="0" smtClean="0"/>
          </a:p>
          <a:p>
            <a:endParaRPr lang="es-MX" dirty="0" smtClean="0"/>
          </a:p>
          <a:p>
            <a:r>
              <a:rPr lang="es-MX" dirty="0" smtClean="0"/>
              <a:t>Al nacer a cada uno de nosotros se nos asigna un sexo de acuerdo con la conformación de nuestros genitales externos.</a:t>
            </a:r>
          </a:p>
          <a:p>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908720"/>
            <a:ext cx="7632848" cy="461665"/>
          </a:xfrm>
          <a:prstGeom prst="rect">
            <a:avLst/>
          </a:prstGeom>
          <a:noFill/>
        </p:spPr>
        <p:txBody>
          <a:bodyPr wrap="square" rtlCol="0">
            <a:spAutoFit/>
          </a:bodyPr>
          <a:lstStyle/>
          <a:p>
            <a:r>
              <a:rPr lang="es-MX" sz="2400" dirty="0" smtClean="0">
                <a:solidFill>
                  <a:schemeClr val="accent2">
                    <a:lumMod val="60000"/>
                    <a:lumOff val="40000"/>
                  </a:schemeClr>
                </a:solidFill>
                <a:effectLst>
                  <a:outerShdw blurRad="38100" dist="38100" dir="2700000" algn="tl">
                    <a:srgbClr val="000000">
                      <a:alpha val="43137"/>
                    </a:srgbClr>
                  </a:outerShdw>
                </a:effectLst>
              </a:rPr>
              <a:t>5° SEXO SOCIAL </a:t>
            </a:r>
            <a:endParaRPr lang="es-MX" sz="2400"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3 CuadroTexto"/>
          <p:cNvSpPr txBox="1"/>
          <p:nvPr/>
        </p:nvSpPr>
        <p:spPr>
          <a:xfrm>
            <a:off x="971600" y="1628800"/>
            <a:ext cx="7416824" cy="1200329"/>
          </a:xfrm>
          <a:prstGeom prst="rect">
            <a:avLst/>
          </a:prstGeom>
          <a:noFill/>
        </p:spPr>
        <p:txBody>
          <a:bodyPr wrap="square" rtlCol="0">
            <a:spAutoFit/>
          </a:bodyPr>
          <a:lstStyle/>
          <a:p>
            <a:r>
              <a:rPr lang="es-MX" dirty="0" smtClean="0"/>
              <a:t>Se indica si se es hombre o mujer para establecer cuales son las expectativas de la familia y la sociedad, en cuanto al futuro rol sexual de la persona. </a:t>
            </a:r>
          </a:p>
          <a:p>
            <a:endParaRPr lang="es-MX" dirty="0"/>
          </a:p>
        </p:txBody>
      </p:sp>
      <p:pic>
        <p:nvPicPr>
          <p:cNvPr id="5" name="Picture 9" descr="http://images.wikia.com/simpsons/images/archive/6/65/20100602024832!Bart_Simpson.png"/>
          <p:cNvPicPr>
            <a:picLocks noChangeAspect="1" noChangeArrowheads="1"/>
          </p:cNvPicPr>
          <p:nvPr/>
        </p:nvPicPr>
        <p:blipFill>
          <a:blip r:embed="rId2" cstate="print"/>
          <a:srcRect/>
          <a:stretch>
            <a:fillRect/>
          </a:stretch>
        </p:blipFill>
        <p:spPr bwMode="auto">
          <a:xfrm>
            <a:off x="1115616" y="2572319"/>
            <a:ext cx="2952328" cy="4064453"/>
          </a:xfrm>
          <a:prstGeom prst="rect">
            <a:avLst/>
          </a:prstGeom>
          <a:noFill/>
        </p:spPr>
      </p:pic>
      <p:pic>
        <p:nvPicPr>
          <p:cNvPr id="6" name="Picture 11" descr="http://upload.wikimedia.org/wikipedia/en/e/ec/Lisa_Simpson.png"/>
          <p:cNvPicPr>
            <a:picLocks noChangeAspect="1" noChangeArrowheads="1"/>
          </p:cNvPicPr>
          <p:nvPr/>
        </p:nvPicPr>
        <p:blipFill>
          <a:blip r:embed="rId3" cstate="print"/>
          <a:srcRect/>
          <a:stretch>
            <a:fillRect/>
          </a:stretch>
        </p:blipFill>
        <p:spPr bwMode="auto">
          <a:xfrm>
            <a:off x="5220072" y="2780928"/>
            <a:ext cx="2353244" cy="382794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99592" y="692696"/>
            <a:ext cx="7632848" cy="461665"/>
          </a:xfrm>
          <a:prstGeom prst="rect">
            <a:avLst/>
          </a:prstGeom>
          <a:noFill/>
        </p:spPr>
        <p:txBody>
          <a:bodyPr wrap="square" rtlCol="0">
            <a:spAutoFit/>
          </a:bodyPr>
          <a:lstStyle/>
          <a:p>
            <a:r>
              <a:rPr lang="es-MX" sz="2400" dirty="0" smtClean="0">
                <a:solidFill>
                  <a:schemeClr val="accent2">
                    <a:lumMod val="60000"/>
                    <a:lumOff val="40000"/>
                  </a:schemeClr>
                </a:solidFill>
                <a:effectLst>
                  <a:outerShdw blurRad="38100" dist="38100" dir="2700000" algn="tl">
                    <a:srgbClr val="000000">
                      <a:alpha val="43137"/>
                    </a:srgbClr>
                  </a:outerShdw>
                </a:effectLst>
              </a:rPr>
              <a:t>6° SEXO PSICOLÓGICO</a:t>
            </a:r>
            <a:endParaRPr lang="es-MX" sz="2400" dirty="0">
              <a:solidFill>
                <a:schemeClr val="accent2">
                  <a:lumMod val="60000"/>
                  <a:lumOff val="40000"/>
                </a:schemeClr>
              </a:solidFill>
              <a:effectLst>
                <a:outerShdw blurRad="38100" dist="38100" dir="2700000" algn="tl">
                  <a:srgbClr val="000000">
                    <a:alpha val="43137"/>
                  </a:srgbClr>
                </a:outerShdw>
              </a:effectLst>
            </a:endParaRPr>
          </a:p>
        </p:txBody>
      </p:sp>
      <p:sp>
        <p:nvSpPr>
          <p:cNvPr id="4" name="3 CuadroTexto"/>
          <p:cNvSpPr txBox="1"/>
          <p:nvPr/>
        </p:nvSpPr>
        <p:spPr>
          <a:xfrm>
            <a:off x="755576" y="1484784"/>
            <a:ext cx="7920880" cy="1200329"/>
          </a:xfrm>
          <a:prstGeom prst="rect">
            <a:avLst/>
          </a:prstGeom>
          <a:noFill/>
        </p:spPr>
        <p:txBody>
          <a:bodyPr wrap="square" rtlCol="0">
            <a:spAutoFit/>
          </a:bodyPr>
          <a:lstStyle/>
          <a:p>
            <a:r>
              <a:rPr lang="es-MX" dirty="0" smtClean="0"/>
              <a:t>Estímulos ambientales que moldean la conducta hacia un comportamiento tipo femenino o tipo masculino, es decir, si se siente hombre o mujer. </a:t>
            </a:r>
          </a:p>
          <a:p>
            <a:r>
              <a:rPr lang="es-MX" dirty="0" smtClean="0"/>
              <a:t> </a:t>
            </a:r>
            <a:endParaRPr lang="es-MX" dirty="0"/>
          </a:p>
        </p:txBody>
      </p:sp>
      <p:pic>
        <p:nvPicPr>
          <p:cNvPr id="23556" name="Picture 4" descr="http://superaerobico.com.ar/wp-content/uploads/2011/09/transexual.jpg"/>
          <p:cNvPicPr>
            <a:picLocks noChangeAspect="1" noChangeArrowheads="1"/>
          </p:cNvPicPr>
          <p:nvPr/>
        </p:nvPicPr>
        <p:blipFill>
          <a:blip r:embed="rId2" cstate="print"/>
          <a:srcRect/>
          <a:stretch>
            <a:fillRect/>
          </a:stretch>
        </p:blipFill>
        <p:spPr bwMode="auto">
          <a:xfrm>
            <a:off x="1835696" y="2492896"/>
            <a:ext cx="5330958" cy="3998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3888432"/>
          </a:xfrm>
        </p:spPr>
        <p:txBody>
          <a:bodyPr>
            <a:normAutofit/>
          </a:bodyPr>
          <a:lstStyle/>
          <a:p>
            <a:pPr algn="ctr"/>
            <a:r>
              <a:rPr lang="es-MX" dirty="0" smtClean="0"/>
              <a:t>SI EL SEXO BIOLÓGICO ES IGUAL QUE EL SEXO SOCIAL Y EL PSICOLÓGICO SE LOGRA </a:t>
            </a:r>
            <a:r>
              <a:rPr lang="es-MX" dirty="0" smtClean="0">
                <a:solidFill>
                  <a:srgbClr val="FFFF00"/>
                </a:solidFill>
              </a:rPr>
              <a:t>LA IDENTIDAD SEXUAL</a:t>
            </a:r>
            <a:endParaRPr lang="es-MX" dirty="0">
              <a:solidFill>
                <a:srgbClr val="FFFF00"/>
              </a:solidFill>
            </a:endParaRPr>
          </a:p>
        </p:txBody>
      </p:sp>
      <p:pic>
        <p:nvPicPr>
          <p:cNvPr id="26626" name="Picture 2" descr="http://filosofiapractica.files.wordpress.com/2011/10/el-problema-de-la-identidad.jpg"/>
          <p:cNvPicPr>
            <a:picLocks noChangeAspect="1" noChangeArrowheads="1"/>
          </p:cNvPicPr>
          <p:nvPr/>
        </p:nvPicPr>
        <p:blipFill>
          <a:blip r:embed="rId2" cstate="print"/>
          <a:srcRect/>
          <a:stretch>
            <a:fillRect/>
          </a:stretch>
        </p:blipFill>
        <p:spPr bwMode="auto">
          <a:xfrm>
            <a:off x="3059832" y="3284984"/>
            <a:ext cx="3528392" cy="332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484784"/>
            <a:ext cx="8229600" cy="1399032"/>
          </a:xfrm>
        </p:spPr>
        <p:txBody>
          <a:bodyPr/>
          <a:lstStyle/>
          <a:p>
            <a:pPr algn="ctr"/>
            <a:r>
              <a:rPr lang="es-MX" dirty="0" smtClean="0"/>
              <a:t>IDENTIDAD SEXUAL</a:t>
            </a:r>
            <a:endParaRPr lang="es-MX" dirty="0"/>
          </a:p>
        </p:txBody>
      </p:sp>
      <p:cxnSp>
        <p:nvCxnSpPr>
          <p:cNvPr id="4" name="3 Conector recto de flecha"/>
          <p:cNvCxnSpPr/>
          <p:nvPr/>
        </p:nvCxnSpPr>
        <p:spPr>
          <a:xfrm flipH="1">
            <a:off x="827584" y="3212976"/>
            <a:ext cx="1872208"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4716016" y="3212976"/>
            <a:ext cx="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6876256" y="2996952"/>
            <a:ext cx="1512168"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23528" y="4797152"/>
            <a:ext cx="1944216" cy="646331"/>
          </a:xfrm>
          <a:prstGeom prst="rect">
            <a:avLst/>
          </a:prstGeom>
          <a:noFill/>
        </p:spPr>
        <p:txBody>
          <a:bodyPr wrap="square" rtlCol="0">
            <a:spAutoFit/>
          </a:bodyPr>
          <a:lstStyle/>
          <a:p>
            <a:pPr algn="ctr"/>
            <a:r>
              <a:rPr lang="es-MX" dirty="0" smtClean="0"/>
              <a:t>IDENTIDAD DE GÉNERO</a:t>
            </a:r>
            <a:endParaRPr lang="es-MX" dirty="0"/>
          </a:p>
        </p:txBody>
      </p:sp>
      <p:sp>
        <p:nvSpPr>
          <p:cNvPr id="10" name="9 CuadroTexto"/>
          <p:cNvSpPr txBox="1"/>
          <p:nvPr/>
        </p:nvSpPr>
        <p:spPr>
          <a:xfrm>
            <a:off x="3707904" y="4869160"/>
            <a:ext cx="2232248" cy="369332"/>
          </a:xfrm>
          <a:prstGeom prst="rect">
            <a:avLst/>
          </a:prstGeom>
          <a:noFill/>
        </p:spPr>
        <p:txBody>
          <a:bodyPr wrap="square" rtlCol="0">
            <a:spAutoFit/>
          </a:bodyPr>
          <a:lstStyle/>
          <a:p>
            <a:pPr algn="ctr"/>
            <a:r>
              <a:rPr lang="es-MX" dirty="0" smtClean="0"/>
              <a:t>ROL DE GÉNERO</a:t>
            </a:r>
            <a:endParaRPr lang="es-MX" dirty="0"/>
          </a:p>
        </p:txBody>
      </p:sp>
      <p:sp>
        <p:nvSpPr>
          <p:cNvPr id="11" name="10 CuadroTexto"/>
          <p:cNvSpPr txBox="1"/>
          <p:nvPr/>
        </p:nvSpPr>
        <p:spPr>
          <a:xfrm>
            <a:off x="7020272" y="4653136"/>
            <a:ext cx="1944216" cy="646331"/>
          </a:xfrm>
          <a:prstGeom prst="rect">
            <a:avLst/>
          </a:prstGeom>
          <a:noFill/>
        </p:spPr>
        <p:txBody>
          <a:bodyPr wrap="square" rtlCol="0">
            <a:spAutoFit/>
          </a:bodyPr>
          <a:lstStyle/>
          <a:p>
            <a:pPr algn="ctr"/>
            <a:r>
              <a:rPr lang="es-MX" dirty="0" smtClean="0"/>
              <a:t>ORIENTACIÓN SEXUAL</a:t>
            </a:r>
            <a:endParaRPr lang="es-MX" dirty="0"/>
          </a:p>
        </p:txBody>
      </p:sp>
      <p:sp>
        <p:nvSpPr>
          <p:cNvPr id="12" name="11 Flecha derecha"/>
          <p:cNvSpPr/>
          <p:nvPr/>
        </p:nvSpPr>
        <p:spPr>
          <a:xfrm>
            <a:off x="2195736" y="4869160"/>
            <a:ext cx="14401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acercandonaciones.com/wp-content/uploads/2012/06/Identidad-de-Genero.jpg"/>
          <p:cNvPicPr>
            <a:picLocks noChangeAspect="1" noChangeArrowheads="1"/>
          </p:cNvPicPr>
          <p:nvPr/>
        </p:nvPicPr>
        <p:blipFill>
          <a:blip r:embed="rId2" cstate="print"/>
          <a:srcRect/>
          <a:stretch>
            <a:fillRect/>
          </a:stretch>
        </p:blipFill>
        <p:spPr bwMode="auto">
          <a:xfrm>
            <a:off x="1043608" y="1196752"/>
            <a:ext cx="7079603" cy="5309702"/>
          </a:xfrm>
          <a:prstGeom prst="rect">
            <a:avLst/>
          </a:prstGeom>
          <a:noFill/>
        </p:spPr>
      </p:pic>
      <p:sp>
        <p:nvSpPr>
          <p:cNvPr id="3" name="2 CuadroTexto"/>
          <p:cNvSpPr txBox="1"/>
          <p:nvPr/>
        </p:nvSpPr>
        <p:spPr>
          <a:xfrm>
            <a:off x="827584" y="260648"/>
            <a:ext cx="6768752" cy="584775"/>
          </a:xfrm>
          <a:prstGeom prst="rect">
            <a:avLst/>
          </a:prstGeom>
          <a:noFill/>
        </p:spPr>
        <p:txBody>
          <a:bodyPr wrap="square" rtlCol="0">
            <a:spAutoFit/>
          </a:bodyPr>
          <a:lstStyle/>
          <a:p>
            <a:r>
              <a:rPr lang="es-MX" sz="3200" dirty="0" smtClean="0">
                <a:solidFill>
                  <a:schemeClr val="accent1">
                    <a:lumMod val="60000"/>
                    <a:lumOff val="40000"/>
                  </a:schemeClr>
                </a:solidFill>
              </a:rPr>
              <a:t>IDENTIDAD DE GÉNERO</a:t>
            </a:r>
            <a:endParaRPr lang="es-MX" sz="32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SEXO Y SEXUALIDAD </a:t>
            </a:r>
            <a:endParaRPr lang="es-MX" dirty="0"/>
          </a:p>
        </p:txBody>
      </p:sp>
      <p:sp>
        <p:nvSpPr>
          <p:cNvPr id="3" name="2 CuadroTexto"/>
          <p:cNvSpPr txBox="1"/>
          <p:nvPr/>
        </p:nvSpPr>
        <p:spPr>
          <a:xfrm>
            <a:off x="611560" y="1700808"/>
            <a:ext cx="8208912" cy="923330"/>
          </a:xfrm>
          <a:prstGeom prst="rect">
            <a:avLst/>
          </a:prstGeom>
          <a:noFill/>
        </p:spPr>
        <p:txBody>
          <a:bodyPr wrap="square" rtlCol="0">
            <a:spAutoFit/>
          </a:bodyPr>
          <a:lstStyle/>
          <a:p>
            <a:pPr algn="just"/>
            <a:r>
              <a:rPr lang="es-MX" dirty="0" smtClean="0"/>
              <a:t>La biología del sexo es igual en todo el mundo pero la cultura contribuye en la forma en que los individuos reaccionan ante esto, considerando:</a:t>
            </a:r>
            <a:endParaRPr lang="es-MX" dirty="0"/>
          </a:p>
        </p:txBody>
      </p:sp>
      <p:cxnSp>
        <p:nvCxnSpPr>
          <p:cNvPr id="5" name="4 Conector recto de flecha"/>
          <p:cNvCxnSpPr/>
          <p:nvPr/>
        </p:nvCxnSpPr>
        <p:spPr>
          <a:xfrm>
            <a:off x="4499992" y="2420888"/>
            <a:ext cx="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699792" y="3717032"/>
            <a:ext cx="4248472" cy="1200329"/>
          </a:xfrm>
          <a:prstGeom prst="rect">
            <a:avLst/>
          </a:prstGeom>
          <a:noFill/>
        </p:spPr>
        <p:txBody>
          <a:bodyPr wrap="square" rtlCol="0">
            <a:spAutoFit/>
          </a:bodyPr>
          <a:lstStyle/>
          <a:p>
            <a:pPr algn="ctr"/>
            <a:r>
              <a:rPr lang="es-MX" dirty="0" smtClean="0"/>
              <a:t>La conducta y roles que son congruentes con su sexo, de acuerdo con lo que dice la sociedad en la que se desarrolla.</a:t>
            </a:r>
            <a:endParaRPr lang="es-MX" dirty="0"/>
          </a:p>
        </p:txBody>
      </p:sp>
      <p:pic>
        <p:nvPicPr>
          <p:cNvPr id="1026" name="Picture 2" descr="C:\Users\LUIS\Downloads\xuales1.jpg"/>
          <p:cNvPicPr>
            <a:picLocks noChangeAspect="1" noChangeArrowheads="1"/>
          </p:cNvPicPr>
          <p:nvPr/>
        </p:nvPicPr>
        <p:blipFill>
          <a:blip r:embed="rId2" cstate="print"/>
          <a:srcRect/>
          <a:stretch>
            <a:fillRect/>
          </a:stretch>
        </p:blipFill>
        <p:spPr bwMode="auto">
          <a:xfrm rot="672658">
            <a:off x="395536" y="3140968"/>
            <a:ext cx="2376264" cy="3232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LUIS\Downloads\xuales.jpg"/>
          <p:cNvPicPr>
            <a:picLocks noChangeAspect="1" noChangeArrowheads="1"/>
          </p:cNvPicPr>
          <p:nvPr/>
        </p:nvPicPr>
        <p:blipFill>
          <a:blip r:embed="rId3" cstate="print"/>
          <a:srcRect/>
          <a:stretch>
            <a:fillRect/>
          </a:stretch>
        </p:blipFill>
        <p:spPr bwMode="auto">
          <a:xfrm rot="21041087">
            <a:off x="6660210" y="2996970"/>
            <a:ext cx="2248249" cy="321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476672"/>
            <a:ext cx="7776864" cy="707886"/>
          </a:xfrm>
          <a:prstGeom prst="rect">
            <a:avLst/>
          </a:prstGeom>
          <a:noFill/>
        </p:spPr>
        <p:txBody>
          <a:bodyPr wrap="square" rtlCol="0">
            <a:spAutoFit/>
          </a:bodyPr>
          <a:lstStyle/>
          <a:p>
            <a:r>
              <a:rPr lang="es-MX" sz="4000" dirty="0" smtClean="0">
                <a:solidFill>
                  <a:schemeClr val="accent1">
                    <a:lumMod val="60000"/>
                    <a:lumOff val="40000"/>
                  </a:schemeClr>
                </a:solidFill>
              </a:rPr>
              <a:t>ROL DE GÉNERO</a:t>
            </a:r>
            <a:endParaRPr lang="es-MX" sz="4000" dirty="0">
              <a:solidFill>
                <a:schemeClr val="accent1">
                  <a:lumMod val="60000"/>
                  <a:lumOff val="40000"/>
                </a:schemeClr>
              </a:solidFill>
            </a:endParaRPr>
          </a:p>
        </p:txBody>
      </p:sp>
      <p:pic>
        <p:nvPicPr>
          <p:cNvPr id="29698" name="Picture 2" descr="http://24.media.tumblr.com/tumblr_m83co7Shee1roifleo1_500.jpg"/>
          <p:cNvPicPr>
            <a:picLocks noChangeAspect="1" noChangeArrowheads="1"/>
          </p:cNvPicPr>
          <p:nvPr/>
        </p:nvPicPr>
        <p:blipFill>
          <a:blip r:embed="rId2" cstate="print"/>
          <a:srcRect/>
          <a:stretch>
            <a:fillRect/>
          </a:stretch>
        </p:blipFill>
        <p:spPr bwMode="auto">
          <a:xfrm>
            <a:off x="1691680" y="1124744"/>
            <a:ext cx="5773858" cy="54762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548680"/>
            <a:ext cx="7344816" cy="646331"/>
          </a:xfrm>
          <a:prstGeom prst="rect">
            <a:avLst/>
          </a:prstGeom>
          <a:noFill/>
        </p:spPr>
        <p:txBody>
          <a:bodyPr wrap="square" rtlCol="0">
            <a:spAutoFit/>
          </a:bodyPr>
          <a:lstStyle/>
          <a:p>
            <a:r>
              <a:rPr lang="es-MX" sz="3600" dirty="0" smtClean="0">
                <a:solidFill>
                  <a:schemeClr val="accent1">
                    <a:lumMod val="60000"/>
                    <a:lumOff val="40000"/>
                  </a:schemeClr>
                </a:solidFill>
              </a:rPr>
              <a:t>ORIENTACIÓN SEXUAL</a:t>
            </a:r>
            <a:endParaRPr lang="es-MX" sz="3600" dirty="0">
              <a:solidFill>
                <a:schemeClr val="accent1">
                  <a:lumMod val="60000"/>
                  <a:lumOff val="40000"/>
                </a:schemeClr>
              </a:solidFill>
            </a:endParaRPr>
          </a:p>
        </p:txBody>
      </p:sp>
      <p:pic>
        <p:nvPicPr>
          <p:cNvPr id="30722" name="Picture 2" descr="http://abd-ong.org/serpientecondonera/files/2012/09/loveequality1.jpg"/>
          <p:cNvPicPr>
            <a:picLocks noChangeAspect="1" noChangeArrowheads="1"/>
          </p:cNvPicPr>
          <p:nvPr/>
        </p:nvPicPr>
        <p:blipFill>
          <a:blip r:embed="rId2" cstate="print"/>
          <a:srcRect/>
          <a:stretch>
            <a:fillRect/>
          </a:stretch>
        </p:blipFill>
        <p:spPr bwMode="auto">
          <a:xfrm>
            <a:off x="1043608" y="1268760"/>
            <a:ext cx="6840760" cy="488625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3068960"/>
            <a:ext cx="8062912" cy="1470025"/>
          </a:xfrm>
        </p:spPr>
        <p:txBody>
          <a:bodyPr>
            <a:noAutofit/>
          </a:bodyPr>
          <a:lstStyle/>
          <a:p>
            <a:pPr algn="ctr"/>
            <a:r>
              <a:rPr lang="es-ES" sz="7200" dirty="0" smtClean="0">
                <a:latin typeface="Century Gothic" pitchFamily="34" charset="0"/>
              </a:rPr>
              <a:t>SEXUALIDAD Y CULTURA</a:t>
            </a:r>
            <a:endParaRPr lang="es-ES" sz="7200" dirty="0">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71480"/>
            <a:ext cx="8229600" cy="4525963"/>
          </a:xfrm>
        </p:spPr>
        <p:txBody>
          <a:bodyPr/>
          <a:lstStyle/>
          <a:p>
            <a:r>
              <a:rPr lang="es-MX" sz="2400" dirty="0">
                <a:latin typeface="Century Gothic" pitchFamily="34" charset="0"/>
                <a:ea typeface="Arial Unicode MS" pitchFamily="34" charset="-128"/>
                <a:cs typeface="Arial Unicode MS" pitchFamily="34" charset="-128"/>
              </a:rPr>
              <a:t>La cultura se refiere a la forma total de vida de una sociedad o grupo, incluye las costumbres, tradiciones, creencias, valores  y productos físicos desde las herramientas hasta las obras de arte e incluso algunas conductas transmitidas de padres a hijos (</a:t>
            </a:r>
            <a:r>
              <a:rPr lang="es-MX" sz="2400" dirty="0" err="1">
                <a:latin typeface="Century Gothic" pitchFamily="34" charset="0"/>
                <a:ea typeface="Arial Unicode MS" pitchFamily="34" charset="-128"/>
                <a:cs typeface="Arial Unicode MS" pitchFamily="34" charset="-128"/>
              </a:rPr>
              <a:t>Papalia</a:t>
            </a:r>
            <a:r>
              <a:rPr lang="es-MX" sz="2400" dirty="0">
                <a:latin typeface="Century Gothic" pitchFamily="34" charset="0"/>
                <a:ea typeface="Arial Unicode MS" pitchFamily="34" charset="-128"/>
                <a:cs typeface="Arial Unicode MS" pitchFamily="34" charset="-128"/>
              </a:rPr>
              <a:t>, 2005).</a:t>
            </a:r>
            <a:endParaRPr lang="es-ES" sz="2400" dirty="0">
              <a:latin typeface="Century Gothic" pitchFamily="34" charset="0"/>
              <a:ea typeface="Arial Unicode MS" pitchFamily="34" charset="-128"/>
              <a:cs typeface="Arial Unicode MS" pitchFamily="34" charset="-128"/>
            </a:endParaRPr>
          </a:p>
          <a:p>
            <a:endParaRPr lang="es-ES" sz="2400" dirty="0">
              <a:latin typeface="Century Gothic" pitchFamily="34" charset="0"/>
            </a:endParaRPr>
          </a:p>
        </p:txBody>
      </p:sp>
      <p:pic>
        <p:nvPicPr>
          <p:cNvPr id="4" name="3 Imagen" descr="160310_net_2928618214.jpg"/>
          <p:cNvPicPr>
            <a:picLocks noChangeAspect="1"/>
          </p:cNvPicPr>
          <p:nvPr/>
        </p:nvPicPr>
        <p:blipFill>
          <a:blip r:embed="rId2" cstate="print"/>
          <a:stretch>
            <a:fillRect/>
          </a:stretch>
        </p:blipFill>
        <p:spPr>
          <a:xfrm>
            <a:off x="2857488" y="3357562"/>
            <a:ext cx="3486150" cy="31718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357166"/>
            <a:ext cx="8229600" cy="5643602"/>
          </a:xfrm>
        </p:spPr>
        <p:txBody>
          <a:bodyPr/>
          <a:lstStyle/>
          <a:p>
            <a:r>
              <a:rPr lang="es-MX" sz="2400" dirty="0">
                <a:latin typeface="Century Gothic" pitchFamily="34" charset="0"/>
              </a:rPr>
              <a:t>La cultura vive cambios de forma constante a través del contacto con otras culturas o bien por las exigencias de los </a:t>
            </a:r>
            <a:r>
              <a:rPr lang="es-MX" sz="2400" dirty="0" smtClean="0">
                <a:latin typeface="Century Gothic" pitchFamily="34" charset="0"/>
              </a:rPr>
              <a:t>miembros.</a:t>
            </a:r>
          </a:p>
          <a:p>
            <a:r>
              <a:rPr lang="es-MX" sz="2400" dirty="0">
                <a:latin typeface="Century Gothic" pitchFamily="34" charset="0"/>
              </a:rPr>
              <a:t>Los grupos étnicos constan de gente unida por  sus ancestros, la religión y el lenguaje o los orígenes nacionales, los cuales contribuyen   a un sentimiento de identidad, actitudes y creencias que se comparten.</a:t>
            </a:r>
            <a:endParaRPr lang="es-ES" sz="2400" dirty="0">
              <a:latin typeface="Century Gothic" pitchFamily="34" charset="0"/>
            </a:endParaRPr>
          </a:p>
          <a:p>
            <a:endParaRPr lang="es-ES" sz="2400" dirty="0">
              <a:latin typeface="Century Gothic" pitchFamily="34" charset="0"/>
            </a:endParaRPr>
          </a:p>
        </p:txBody>
      </p:sp>
      <p:pic>
        <p:nvPicPr>
          <p:cNvPr id="4" name="3 Imagen" descr="Ver imagen en tamaño completo">
            <a:hlinkClick r:id="rId2"/>
          </p:cNvPr>
          <p:cNvPicPr/>
          <p:nvPr/>
        </p:nvPicPr>
        <p:blipFill>
          <a:blip r:embed="rId3" cstate="print"/>
          <a:srcRect/>
          <a:stretch>
            <a:fillRect/>
          </a:stretch>
        </p:blipFill>
        <p:spPr bwMode="auto">
          <a:xfrm>
            <a:off x="2643174" y="3571876"/>
            <a:ext cx="3357586"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357166"/>
            <a:ext cx="8229600" cy="4525963"/>
          </a:xfrm>
        </p:spPr>
        <p:txBody>
          <a:bodyPr>
            <a:normAutofit/>
          </a:bodyPr>
          <a:lstStyle/>
          <a:p>
            <a:r>
              <a:rPr lang="es-MX" sz="2400" dirty="0" smtClean="0">
                <a:latin typeface="Century Gothic" pitchFamily="34" charset="0"/>
              </a:rPr>
              <a:t>El </a:t>
            </a:r>
            <a:r>
              <a:rPr lang="es-MX" sz="2400" dirty="0">
                <a:latin typeface="Century Gothic" pitchFamily="34" charset="0"/>
              </a:rPr>
              <a:t>ser humano es un ser social, pues se concibe </a:t>
            </a:r>
            <a:r>
              <a:rPr lang="es-MX" sz="2400" dirty="0" smtClean="0">
                <a:latin typeface="Century Gothic" pitchFamily="34" charset="0"/>
              </a:rPr>
              <a:t>formando </a:t>
            </a:r>
            <a:r>
              <a:rPr lang="es-MX" sz="2400" dirty="0">
                <a:latin typeface="Century Gothic" pitchFamily="34" charset="0"/>
              </a:rPr>
              <a:t>grupos </a:t>
            </a:r>
            <a:r>
              <a:rPr lang="es-MX" sz="2400" dirty="0" smtClean="0">
                <a:latin typeface="Century Gothic" pitchFamily="34" charset="0"/>
              </a:rPr>
              <a:t>donde satisface  </a:t>
            </a:r>
            <a:r>
              <a:rPr lang="es-MX" sz="2400" dirty="0">
                <a:latin typeface="Century Gothic" pitchFamily="34" charset="0"/>
              </a:rPr>
              <a:t>sus necesidades físicas, afectivas y sociales, </a:t>
            </a:r>
            <a:r>
              <a:rPr lang="es-MX" sz="2400" dirty="0" smtClean="0">
                <a:latin typeface="Century Gothic" pitchFamily="34" charset="0"/>
              </a:rPr>
              <a:t>la </a:t>
            </a:r>
            <a:r>
              <a:rPr lang="es-MX" sz="2400" dirty="0">
                <a:latin typeface="Century Gothic" pitchFamily="34" charset="0"/>
              </a:rPr>
              <a:t>cultura moldea  el comportamiento de los miembros  de la </a:t>
            </a:r>
            <a:r>
              <a:rPr lang="es-MX" sz="2400" dirty="0" smtClean="0">
                <a:latin typeface="Century Gothic" pitchFamily="34" charset="0"/>
              </a:rPr>
              <a:t>sociedad; esto incluye patrones de conducta sexual</a:t>
            </a:r>
            <a:endParaRPr lang="es-ES" sz="2400" dirty="0">
              <a:latin typeface="Century Gothic" pitchFamily="34" charset="0"/>
            </a:endParaRPr>
          </a:p>
        </p:txBody>
      </p:sp>
      <p:pic>
        <p:nvPicPr>
          <p:cNvPr id="4" name="3 Imagen" descr="images.jpg"/>
          <p:cNvPicPr>
            <a:picLocks noChangeAspect="1"/>
          </p:cNvPicPr>
          <p:nvPr/>
        </p:nvPicPr>
        <p:blipFill>
          <a:blip r:embed="rId2" cstate="print"/>
          <a:stretch>
            <a:fillRect/>
          </a:stretch>
        </p:blipFill>
        <p:spPr>
          <a:xfrm>
            <a:off x="3214678" y="2500306"/>
            <a:ext cx="2714644" cy="355950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400" dirty="0" smtClean="0">
                <a:latin typeface="Century Gothic" pitchFamily="34" charset="0"/>
              </a:rPr>
              <a:t>Factores externos</a:t>
            </a:r>
            <a:endParaRPr lang="es-ES" sz="2400" dirty="0">
              <a:latin typeface="Century Gothic" pitchFamily="34" charset="0"/>
            </a:endParaRPr>
          </a:p>
        </p:txBody>
      </p:sp>
      <p:sp>
        <p:nvSpPr>
          <p:cNvPr id="3" name="2 Marcador de contenido"/>
          <p:cNvSpPr>
            <a:spLocks noGrp="1"/>
          </p:cNvSpPr>
          <p:nvPr>
            <p:ph idx="1"/>
          </p:nvPr>
        </p:nvSpPr>
        <p:spPr/>
        <p:txBody>
          <a:bodyPr/>
          <a:lstStyle/>
          <a:p>
            <a:r>
              <a:rPr lang="es-MX" sz="2400" i="1" dirty="0">
                <a:latin typeface="Century Gothic" pitchFamily="34" charset="0"/>
              </a:rPr>
              <a:t>Los estereotipos culturales, </a:t>
            </a:r>
            <a:r>
              <a:rPr lang="es-MX" sz="2400" dirty="0">
                <a:latin typeface="Century Gothic" pitchFamily="34" charset="0"/>
              </a:rPr>
              <a:t> que son el conjunto de creencias compartidas por una sociedad, que tenemos sobre los miembros de un grupo en particular, el grupo  de acuerdos implícitos en una sociedad permiten a un grupo de personas cooperar y funcionar. </a:t>
            </a:r>
            <a:endParaRPr lang="es-ES" sz="2400" dirty="0">
              <a:latin typeface="Century Gothic" pitchFamily="34" charset="0"/>
            </a:endParaRPr>
          </a:p>
        </p:txBody>
      </p:sp>
      <p:pic>
        <p:nvPicPr>
          <p:cNvPr id="4" name="3 Imagen" descr="mujeres-musulmanas-su-vestimenta-L-FVttKa.jpeg"/>
          <p:cNvPicPr>
            <a:picLocks noChangeAspect="1"/>
          </p:cNvPicPr>
          <p:nvPr/>
        </p:nvPicPr>
        <p:blipFill>
          <a:blip r:embed="rId2" cstate="print"/>
          <a:stretch>
            <a:fillRect/>
          </a:stretch>
        </p:blipFill>
        <p:spPr>
          <a:xfrm>
            <a:off x="4214810" y="3500438"/>
            <a:ext cx="4022603" cy="307180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428604"/>
            <a:ext cx="8229600" cy="4525963"/>
          </a:xfrm>
        </p:spPr>
        <p:txBody>
          <a:bodyPr/>
          <a:lstStyle/>
          <a:p>
            <a:pPr lvl="0"/>
            <a:r>
              <a:rPr lang="es-MX" sz="2400" i="1" dirty="0">
                <a:latin typeface="Century Gothic" pitchFamily="34" charset="0"/>
              </a:rPr>
              <a:t>Los estereotipos de género, </a:t>
            </a:r>
            <a:r>
              <a:rPr lang="es-MX" sz="2400" dirty="0">
                <a:latin typeface="Century Gothic" pitchFamily="34" charset="0"/>
              </a:rPr>
              <a:t>que son los acuerdos sociales generales sobre los roles que se asignan tanto a hombres como mujeres. Tanto los estereotipos culturales como los de género, deben ser lo suficientemente rígidos como para permitir el orden, así como flexibles para dejar que el cambio se lleve a cabo.</a:t>
            </a:r>
            <a:endParaRPr lang="es-ES" sz="2400" dirty="0">
              <a:latin typeface="Century Gothic" pitchFamily="34" charset="0"/>
            </a:endParaRPr>
          </a:p>
          <a:p>
            <a:endParaRPr lang="es-ES" sz="2400" dirty="0">
              <a:latin typeface="Century Gothic" pitchFamily="34" charset="0"/>
            </a:endParaRPr>
          </a:p>
        </p:txBody>
      </p:sp>
      <p:pic>
        <p:nvPicPr>
          <p:cNvPr id="4" name="3 Imagen" descr="madreyobrero.jpg"/>
          <p:cNvPicPr>
            <a:picLocks noChangeAspect="1"/>
          </p:cNvPicPr>
          <p:nvPr/>
        </p:nvPicPr>
        <p:blipFill>
          <a:blip r:embed="rId2" cstate="print"/>
          <a:stretch>
            <a:fillRect/>
          </a:stretch>
        </p:blipFill>
        <p:spPr>
          <a:xfrm>
            <a:off x="2857488" y="3214686"/>
            <a:ext cx="3286148" cy="303336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4525963"/>
          </a:xfrm>
        </p:spPr>
        <p:txBody>
          <a:bodyPr/>
          <a:lstStyle/>
          <a:p>
            <a:pPr lvl="0"/>
            <a:r>
              <a:rPr lang="es-MX" sz="2400" i="1" dirty="0">
                <a:latin typeface="Century Gothic" pitchFamily="34" charset="0"/>
              </a:rPr>
              <a:t>Los esquemas de género, </a:t>
            </a:r>
            <a:r>
              <a:rPr lang="es-MX" sz="2400" dirty="0">
                <a:latin typeface="Century Gothic" pitchFamily="34" charset="0"/>
              </a:rPr>
              <a:t>que es la percepción que adquiere el individuo de lo que la sociedad espera de él, como hombre o como mujer y que se transmite a través de la familia, que le da al individuo un sentido de identidad.</a:t>
            </a:r>
            <a:endParaRPr lang="es-ES" sz="2400" dirty="0">
              <a:latin typeface="Century Gothic" pitchFamily="34" charset="0"/>
            </a:endParaRPr>
          </a:p>
          <a:p>
            <a:endParaRPr lang="es-ES" sz="2400" dirty="0">
              <a:latin typeface="Century Gothic" pitchFamily="34" charset="0"/>
            </a:endParaRPr>
          </a:p>
        </p:txBody>
      </p:sp>
      <p:pic>
        <p:nvPicPr>
          <p:cNvPr id="4" name="3 Imagen" descr="familia-2.jpg"/>
          <p:cNvPicPr>
            <a:picLocks noChangeAspect="1"/>
          </p:cNvPicPr>
          <p:nvPr/>
        </p:nvPicPr>
        <p:blipFill>
          <a:blip r:embed="rId2" cstate="print"/>
          <a:stretch>
            <a:fillRect/>
          </a:stretch>
        </p:blipFill>
        <p:spPr>
          <a:xfrm>
            <a:off x="2714612" y="2643182"/>
            <a:ext cx="3457596" cy="35959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214422"/>
            <a:ext cx="8229600" cy="4525963"/>
          </a:xfrm>
        </p:spPr>
        <p:txBody>
          <a:bodyPr>
            <a:normAutofit/>
          </a:bodyPr>
          <a:lstStyle/>
          <a:p>
            <a:r>
              <a:rPr lang="es-MX" sz="2400" i="1" dirty="0">
                <a:latin typeface="Century Gothic" pitchFamily="34" charset="0"/>
              </a:rPr>
              <a:t>La familia</a:t>
            </a:r>
            <a:r>
              <a:rPr lang="es-MX" sz="2400" dirty="0">
                <a:latin typeface="Century Gothic" pitchFamily="34" charset="0"/>
              </a:rPr>
              <a:t>, que es el primer grupo al que pertenecemos y del cual adquirimos valores </a:t>
            </a:r>
            <a:r>
              <a:rPr lang="es-MX" sz="2400" dirty="0" smtClean="0">
                <a:latin typeface="Century Gothic" pitchFamily="34" charset="0"/>
              </a:rPr>
              <a:t>sexuales</a:t>
            </a:r>
          </a:p>
          <a:p>
            <a:endParaRPr lang="es-MX" sz="2400" dirty="0">
              <a:latin typeface="Century Gothic" pitchFamily="34" charset="0"/>
            </a:endParaRPr>
          </a:p>
          <a:p>
            <a:r>
              <a:rPr lang="es-MX" sz="2400" dirty="0" smtClean="0">
                <a:latin typeface="Century Gothic" pitchFamily="34" charset="0"/>
              </a:rPr>
              <a:t>El noviazgo, </a:t>
            </a:r>
            <a:r>
              <a:rPr lang="es-MX" sz="2400" dirty="0">
                <a:latin typeface="Century Gothic" pitchFamily="34" charset="0"/>
              </a:rPr>
              <a:t>son las relaciones que anteceden a la formación de una pareja con vista más estable  al formar una familia, las relaciones que en ésta se desarrollan son muy importantes porque son ahí donde se avala la procreación y educación sexual de los nuevos miembros. </a:t>
            </a:r>
            <a:endParaRPr lang="es-ES" sz="2400" dirty="0">
              <a:latin typeface="Century Gothic" pitchFamily="34" charset="0"/>
            </a:endParaRPr>
          </a:p>
        </p:txBody>
      </p:sp>
      <p:sp>
        <p:nvSpPr>
          <p:cNvPr id="4" name="3 CuadroTexto"/>
          <p:cNvSpPr txBox="1"/>
          <p:nvPr/>
        </p:nvSpPr>
        <p:spPr>
          <a:xfrm>
            <a:off x="1000100" y="357166"/>
            <a:ext cx="6929486" cy="461665"/>
          </a:xfrm>
          <a:prstGeom prst="rect">
            <a:avLst/>
          </a:prstGeom>
          <a:noFill/>
        </p:spPr>
        <p:txBody>
          <a:bodyPr wrap="square" rtlCol="0">
            <a:spAutoFit/>
          </a:bodyPr>
          <a:lstStyle/>
          <a:p>
            <a:pPr algn="ctr"/>
            <a:r>
              <a:rPr lang="es-MX" sz="2400" dirty="0" smtClean="0">
                <a:latin typeface="Century Gothic" pitchFamily="34" charset="0"/>
              </a:rPr>
              <a:t>Proceso de socialización de la sexualidad </a:t>
            </a:r>
            <a:endParaRPr lang="es-ES" sz="2400" dirty="0">
              <a:latin typeface="Century Gothic" pitchFamily="34" charset="0"/>
            </a:endParaRPr>
          </a:p>
        </p:txBody>
      </p:sp>
      <p:pic>
        <p:nvPicPr>
          <p:cNvPr id="5" name="4 Imagen" descr="noviazgo.jpg"/>
          <p:cNvPicPr>
            <a:picLocks noChangeAspect="1"/>
          </p:cNvPicPr>
          <p:nvPr/>
        </p:nvPicPr>
        <p:blipFill>
          <a:blip r:embed="rId2" cstate="print"/>
          <a:stretch>
            <a:fillRect/>
          </a:stretch>
        </p:blipFill>
        <p:spPr>
          <a:xfrm>
            <a:off x="6357950" y="4714884"/>
            <a:ext cx="1905000" cy="1905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e10.com.mx/img/papasnota.jpg"/>
          <p:cNvPicPr>
            <a:picLocks noChangeAspect="1" noChangeArrowheads="1"/>
          </p:cNvPicPr>
          <p:nvPr/>
        </p:nvPicPr>
        <p:blipFill>
          <a:blip r:embed="rId2" cstate="print"/>
          <a:srcRect/>
          <a:stretch>
            <a:fillRect/>
          </a:stretch>
        </p:blipFill>
        <p:spPr bwMode="auto">
          <a:xfrm>
            <a:off x="0" y="0"/>
            <a:ext cx="9144000" cy="6669360"/>
          </a:xfrm>
          <a:prstGeom prst="rect">
            <a:avLst/>
          </a:prstGeom>
          <a:ln>
            <a:noFill/>
          </a:ln>
          <a:effectLst>
            <a:softEdge rad="112500"/>
          </a:effectLst>
        </p:spPr>
      </p:pic>
      <p:sp>
        <p:nvSpPr>
          <p:cNvPr id="3" name="2 CuadroTexto"/>
          <p:cNvSpPr txBox="1"/>
          <p:nvPr/>
        </p:nvSpPr>
        <p:spPr>
          <a:xfrm>
            <a:off x="395536" y="404664"/>
            <a:ext cx="7992888" cy="923330"/>
          </a:xfrm>
          <a:prstGeom prst="rect">
            <a:avLst/>
          </a:prstGeom>
          <a:noFill/>
        </p:spPr>
        <p:txBody>
          <a:bodyPr wrap="square" rtlCol="0">
            <a:spAutoFit/>
          </a:bodyPr>
          <a:lstStyle/>
          <a:p>
            <a:r>
              <a:rPr lang="es-MX" b="1" dirty="0" smtClean="0">
                <a:solidFill>
                  <a:srgbClr val="FFFF00"/>
                </a:solidFill>
              </a:rPr>
              <a:t>A esto, en conjunto con el </a:t>
            </a:r>
            <a:r>
              <a:rPr lang="es-MX" b="1" i="1" dirty="0" smtClean="0">
                <a:solidFill>
                  <a:srgbClr val="FFFF00"/>
                </a:solidFill>
              </a:rPr>
              <a:t>ENSEÑAR A SER </a:t>
            </a:r>
            <a:r>
              <a:rPr lang="es-MX" b="1" dirty="0" smtClean="0">
                <a:solidFill>
                  <a:srgbClr val="FFFF00"/>
                </a:solidFill>
              </a:rPr>
              <a:t>se le denomina EDUCACIÓN DE LA SEXUALIDAD.</a:t>
            </a:r>
          </a:p>
          <a:p>
            <a:endParaRPr lang="es-MX" dirty="0"/>
          </a:p>
        </p:txBody>
      </p:sp>
      <p:sp>
        <p:nvSpPr>
          <p:cNvPr id="5" name="4 CuadroTexto"/>
          <p:cNvSpPr txBox="1"/>
          <p:nvPr/>
        </p:nvSpPr>
        <p:spPr>
          <a:xfrm>
            <a:off x="611560" y="5733256"/>
            <a:ext cx="7704856" cy="646331"/>
          </a:xfrm>
          <a:prstGeom prst="rect">
            <a:avLst/>
          </a:prstGeom>
          <a:noFill/>
        </p:spPr>
        <p:txBody>
          <a:bodyPr wrap="square" rtlCol="0">
            <a:spAutoFit/>
          </a:bodyPr>
          <a:lstStyle/>
          <a:p>
            <a:r>
              <a:rPr lang="es-MX" b="1" dirty="0" smtClean="0">
                <a:solidFill>
                  <a:srgbClr val="FF0000"/>
                </a:solidFill>
              </a:rPr>
              <a:t>Hablar de sexo y sexualidad es un derecho y constituye una parte fundamental en nuestra educación. </a:t>
            </a:r>
            <a:endParaRPr lang="es-MX"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357166"/>
            <a:ext cx="8229600" cy="4525963"/>
          </a:xfrm>
        </p:spPr>
        <p:txBody>
          <a:bodyPr/>
          <a:lstStyle/>
          <a:p>
            <a:r>
              <a:rPr lang="es-MX" sz="2400" i="1" dirty="0">
                <a:latin typeface="Century Gothic" pitchFamily="34" charset="0"/>
              </a:rPr>
              <a:t>La escuela,</a:t>
            </a:r>
            <a:r>
              <a:rPr lang="es-MX" sz="2400" dirty="0">
                <a:latin typeface="Century Gothic" pitchFamily="34" charset="0"/>
              </a:rPr>
              <a:t> desde pequeños recibimos múltiples influencias a través de algunas materias,  del comportamiento del </a:t>
            </a:r>
            <a:r>
              <a:rPr lang="es-MX" sz="2400" dirty="0" err="1">
                <a:latin typeface="Century Gothic" pitchFamily="34" charset="0"/>
              </a:rPr>
              <a:t>maestr@</a:t>
            </a:r>
            <a:r>
              <a:rPr lang="es-MX" sz="2400" dirty="0">
                <a:latin typeface="Century Gothic" pitchFamily="34" charset="0"/>
              </a:rPr>
              <a:t>  y también de nuestros compañeros. O bien, de características de la población en </a:t>
            </a:r>
            <a:r>
              <a:rPr lang="es-MX" sz="2400" dirty="0" smtClean="0">
                <a:latin typeface="Century Gothic" pitchFamily="34" charset="0"/>
              </a:rPr>
              <a:t>general, </a:t>
            </a:r>
            <a:r>
              <a:rPr lang="es-MX" sz="2400" dirty="0">
                <a:latin typeface="Century Gothic" pitchFamily="34" charset="0"/>
              </a:rPr>
              <a:t>Todo esto, para formar alumnos “modelos” y normas de conducta sexual </a:t>
            </a:r>
            <a:r>
              <a:rPr lang="es-MX" sz="2400" dirty="0" smtClean="0">
                <a:latin typeface="Century Gothic" pitchFamily="34" charset="0"/>
              </a:rPr>
              <a:t> </a:t>
            </a:r>
            <a:endParaRPr lang="es-ES" sz="2400" dirty="0">
              <a:latin typeface="Century Gothic" pitchFamily="34" charset="0"/>
            </a:endParaRPr>
          </a:p>
        </p:txBody>
      </p:sp>
      <p:pic>
        <p:nvPicPr>
          <p:cNvPr id="4" name="3 Imagen" descr="images (1).jpg"/>
          <p:cNvPicPr>
            <a:picLocks noChangeAspect="1"/>
          </p:cNvPicPr>
          <p:nvPr/>
        </p:nvPicPr>
        <p:blipFill>
          <a:blip r:embed="rId2" cstate="print"/>
          <a:stretch>
            <a:fillRect/>
          </a:stretch>
        </p:blipFill>
        <p:spPr>
          <a:xfrm>
            <a:off x="2500298" y="3143248"/>
            <a:ext cx="4286280" cy="303410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357166"/>
            <a:ext cx="8229600" cy="4525963"/>
          </a:xfrm>
        </p:spPr>
        <p:txBody>
          <a:bodyPr>
            <a:normAutofit/>
          </a:bodyPr>
          <a:lstStyle/>
          <a:p>
            <a:r>
              <a:rPr lang="es-MX" sz="2400" i="1" dirty="0">
                <a:latin typeface="Century Gothic" pitchFamily="34" charset="0"/>
              </a:rPr>
              <a:t>Grupo de pares,</a:t>
            </a:r>
            <a:r>
              <a:rPr lang="es-MX" sz="2400" dirty="0">
                <a:latin typeface="Century Gothic" pitchFamily="34" charset="0"/>
              </a:rPr>
              <a:t> cuando somos adolescente nuestros amigos  tiene un papel muy importante en nuestras vidas, compartimos con ellos vivencias que a veces parecen ser </a:t>
            </a:r>
            <a:r>
              <a:rPr lang="es-MX" sz="2400" dirty="0" smtClean="0">
                <a:latin typeface="Century Gothic" pitchFamily="34" charset="0"/>
              </a:rPr>
              <a:t>únicas</a:t>
            </a:r>
          </a:p>
          <a:p>
            <a:endParaRPr lang="es-MX" sz="2400" dirty="0">
              <a:latin typeface="Century Gothic" pitchFamily="34" charset="0"/>
            </a:endParaRPr>
          </a:p>
          <a:p>
            <a:r>
              <a:rPr lang="es-MX" sz="2400" i="1" dirty="0">
                <a:latin typeface="Century Gothic" pitchFamily="34" charset="0"/>
              </a:rPr>
              <a:t>La religión, </a:t>
            </a:r>
            <a:r>
              <a:rPr lang="es-MX" sz="2400" dirty="0">
                <a:latin typeface="Century Gothic" pitchFamily="34" charset="0"/>
              </a:rPr>
              <a:t>todas las sociedades viven ciertos valores religiosos y algunos de ellos tienen mucha influencia en nuestra conducta sexual</a:t>
            </a:r>
            <a:r>
              <a:rPr lang="es-MX" sz="2400" dirty="0" smtClean="0">
                <a:latin typeface="Century Gothic" pitchFamily="34" charset="0"/>
              </a:rPr>
              <a:t>. </a:t>
            </a:r>
            <a:endParaRPr lang="es-ES" sz="2400" dirty="0">
              <a:latin typeface="Century Gothic" pitchFamily="34" charset="0"/>
            </a:endParaRPr>
          </a:p>
        </p:txBody>
      </p:sp>
      <p:pic>
        <p:nvPicPr>
          <p:cNvPr id="4" name="3 Imagen" descr="la-iglesia-y-la-homosexualidad.jpg"/>
          <p:cNvPicPr>
            <a:picLocks noChangeAspect="1"/>
          </p:cNvPicPr>
          <p:nvPr/>
        </p:nvPicPr>
        <p:blipFill>
          <a:blip r:embed="rId2" cstate="print"/>
          <a:stretch>
            <a:fillRect/>
          </a:stretch>
        </p:blipFill>
        <p:spPr>
          <a:xfrm>
            <a:off x="928662" y="3714752"/>
            <a:ext cx="2786082" cy="2786082"/>
          </a:xfrm>
          <a:prstGeom prst="rect">
            <a:avLst/>
          </a:prstGeom>
        </p:spPr>
      </p:pic>
      <p:pic>
        <p:nvPicPr>
          <p:cNvPr id="5" name="4 Imagen" descr="religion_sexualidad1.jpg"/>
          <p:cNvPicPr>
            <a:picLocks noChangeAspect="1"/>
          </p:cNvPicPr>
          <p:nvPr/>
        </p:nvPicPr>
        <p:blipFill>
          <a:blip r:embed="rId3" cstate="print"/>
          <a:stretch>
            <a:fillRect/>
          </a:stretch>
        </p:blipFill>
        <p:spPr>
          <a:xfrm>
            <a:off x="5500694" y="3786190"/>
            <a:ext cx="2286000" cy="222885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71480"/>
            <a:ext cx="8229600" cy="4525963"/>
          </a:xfrm>
        </p:spPr>
        <p:txBody>
          <a:bodyPr>
            <a:normAutofit/>
          </a:bodyPr>
          <a:lstStyle/>
          <a:p>
            <a:r>
              <a:rPr lang="es-MX" sz="2400" i="1" dirty="0">
                <a:latin typeface="Century Gothic" pitchFamily="34" charset="0"/>
              </a:rPr>
              <a:t>Medios masivos de comunicación,</a:t>
            </a:r>
            <a:r>
              <a:rPr lang="es-MX" sz="2400" dirty="0">
                <a:latin typeface="Century Gothic" pitchFamily="34" charset="0"/>
              </a:rPr>
              <a:t> existe un bombardeo constante de información por medio de la radio, la televisión, el cine, internet, los impresos, </a:t>
            </a:r>
            <a:r>
              <a:rPr lang="es-MX" sz="2400" dirty="0" err="1" smtClean="0">
                <a:latin typeface="Century Gothic" pitchFamily="34" charset="0"/>
              </a:rPr>
              <a:t>etc</a:t>
            </a:r>
            <a:endParaRPr lang="es-MX" sz="2400" dirty="0" smtClean="0">
              <a:latin typeface="Century Gothic" pitchFamily="34" charset="0"/>
            </a:endParaRPr>
          </a:p>
          <a:p>
            <a:endParaRPr lang="es-MX" sz="2400" dirty="0">
              <a:latin typeface="Century Gothic" pitchFamily="34" charset="0"/>
            </a:endParaRPr>
          </a:p>
          <a:p>
            <a:r>
              <a:rPr lang="es-MX" sz="2400" i="1" dirty="0">
                <a:latin typeface="Century Gothic" pitchFamily="34" charset="0"/>
              </a:rPr>
              <a:t>La legislación, </a:t>
            </a:r>
            <a:r>
              <a:rPr lang="es-MX" sz="2400" dirty="0">
                <a:latin typeface="Century Gothic" pitchFamily="34" charset="0"/>
              </a:rPr>
              <a:t>las leyes  sancionan ciertas conductas relacionadas con la sexualidad, al grado de imponer sanciones  a los que no las tomen en cuenta</a:t>
            </a:r>
            <a:r>
              <a:rPr lang="es-MX" sz="2400" dirty="0" smtClean="0">
                <a:latin typeface="Century Gothic" pitchFamily="34" charset="0"/>
              </a:rPr>
              <a:t>. (aborto, relaciones extramaritales)</a:t>
            </a:r>
            <a:endParaRPr lang="es-ES" sz="2400" dirty="0">
              <a:latin typeface="Century Gothic" pitchFamily="34" charset="0"/>
            </a:endParaRPr>
          </a:p>
        </p:txBody>
      </p:sp>
      <p:pic>
        <p:nvPicPr>
          <p:cNvPr id="4" name="3 Imagen" descr="135611098.jpg"/>
          <p:cNvPicPr>
            <a:picLocks noChangeAspect="1"/>
          </p:cNvPicPr>
          <p:nvPr/>
        </p:nvPicPr>
        <p:blipFill>
          <a:blip r:embed="rId2" cstate="print"/>
          <a:stretch>
            <a:fillRect/>
          </a:stretch>
        </p:blipFill>
        <p:spPr>
          <a:xfrm>
            <a:off x="4143372" y="4063153"/>
            <a:ext cx="3659552" cy="2794847"/>
          </a:xfrm>
          <a:prstGeom prst="rect">
            <a:avLst/>
          </a:prstGeom>
        </p:spPr>
      </p:pic>
      <p:pic>
        <p:nvPicPr>
          <p:cNvPr id="5" name="4 Imagen" descr="images (2).jpg"/>
          <p:cNvPicPr>
            <a:picLocks noChangeAspect="1"/>
          </p:cNvPicPr>
          <p:nvPr/>
        </p:nvPicPr>
        <p:blipFill>
          <a:blip r:embed="rId3" cstate="print"/>
          <a:stretch>
            <a:fillRect/>
          </a:stretch>
        </p:blipFill>
        <p:spPr>
          <a:xfrm>
            <a:off x="928662" y="4714884"/>
            <a:ext cx="2847975" cy="160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4294967295"/>
          </p:nvPr>
        </p:nvSpPr>
        <p:spPr>
          <a:xfrm>
            <a:off x="539552" y="1916832"/>
            <a:ext cx="7680960" cy="4724400"/>
          </a:xfrm>
          <a:prstGeom prst="rect">
            <a:avLst/>
          </a:prstGeom>
        </p:spPr>
        <p:txBody>
          <a:bodyPr>
            <a:normAutofit fontScale="92500" lnSpcReduction="10000"/>
          </a:bodyPr>
          <a:lstStyle/>
          <a:p>
            <a:r>
              <a:rPr lang="es-MX" sz="2800" dirty="0"/>
              <a:t>Son todas las características biológicas, psicológicas y socioculturales que nos permiten comprender y vivir el </a:t>
            </a:r>
            <a:r>
              <a:rPr lang="es-MX" sz="2800" dirty="0" smtClean="0"/>
              <a:t>mundo. Se </a:t>
            </a:r>
            <a:r>
              <a:rPr lang="es-MX" sz="2800" dirty="0"/>
              <a:t>trata de un fenómeno complejo que comprende 3 aspectos fundamentales:</a:t>
            </a:r>
          </a:p>
          <a:p>
            <a:r>
              <a:rPr lang="es-MX" sz="2800" dirty="0">
                <a:solidFill>
                  <a:srgbClr val="FF0000"/>
                </a:solidFill>
              </a:rPr>
              <a:t>1° Diferencias biológicas</a:t>
            </a:r>
            <a:r>
              <a:rPr lang="es-MX" sz="2800" dirty="0" smtClean="0">
                <a:solidFill>
                  <a:srgbClr val="FF0000"/>
                </a:solidFill>
              </a:rPr>
              <a:t>:</a:t>
            </a:r>
          </a:p>
          <a:p>
            <a:r>
              <a:rPr lang="es-MX" sz="2800" dirty="0" smtClean="0">
                <a:solidFill>
                  <a:srgbClr val="FF0000"/>
                </a:solidFill>
              </a:rPr>
              <a:t> </a:t>
            </a:r>
            <a:r>
              <a:rPr lang="es-MX" sz="2800" dirty="0"/>
              <a:t>Comprenden situaciones que solo le pasan a las mujeres como: embarazo, menstruación y parto, así como las que solo le suceden a los hombre: </a:t>
            </a:r>
            <a:r>
              <a:rPr lang="es-MX" sz="2800" dirty="0" smtClean="0"/>
              <a:t>eyaculación. Estas </a:t>
            </a:r>
            <a:r>
              <a:rPr lang="es-MX" sz="2800" dirty="0"/>
              <a:t>a su vez conllevan manifestaciones psicológicas y sociales.</a:t>
            </a:r>
          </a:p>
          <a:p>
            <a:endParaRPr lang="es-MX" dirty="0"/>
          </a:p>
        </p:txBody>
      </p:sp>
      <p:sp>
        <p:nvSpPr>
          <p:cNvPr id="3" name="2 Título"/>
          <p:cNvSpPr>
            <a:spLocks noGrp="1"/>
          </p:cNvSpPr>
          <p:nvPr>
            <p:ph type="title"/>
          </p:nvPr>
        </p:nvSpPr>
        <p:spPr>
          <a:xfrm>
            <a:off x="323528" y="-2187624"/>
            <a:ext cx="7680960" cy="1066800"/>
          </a:xfrm>
        </p:spPr>
        <p:txBody>
          <a:bodyPr>
            <a:noAutofit/>
          </a:bodyPr>
          <a:lstStyle/>
          <a:p>
            <a:pPr algn="ctr"/>
            <a:r>
              <a:rPr lang="es-MX" sz="4800" dirty="0" smtClean="0"/>
              <a:t/>
            </a:r>
            <a:br>
              <a:rPr lang="es-MX" sz="4800" dirty="0" smtClean="0"/>
            </a:br>
            <a:r>
              <a:rPr lang="es-MX" sz="4800" dirty="0"/>
              <a:t/>
            </a:r>
            <a:br>
              <a:rPr lang="es-MX" sz="4800" dirty="0"/>
            </a:br>
            <a:r>
              <a:rPr lang="es-MX" sz="4800" dirty="0" smtClean="0"/>
              <a:t/>
            </a:r>
            <a:br>
              <a:rPr lang="es-MX" sz="4800" dirty="0" smtClean="0"/>
            </a:br>
            <a:r>
              <a:rPr lang="es-MX" sz="4800" dirty="0"/>
              <a:t/>
            </a:r>
            <a:br>
              <a:rPr lang="es-MX" sz="4800" dirty="0"/>
            </a:br>
            <a:r>
              <a:rPr lang="es-MX" sz="4800" dirty="0" smtClean="0"/>
              <a:t/>
            </a:r>
            <a:br>
              <a:rPr lang="es-MX" sz="4800" dirty="0" smtClean="0"/>
            </a:br>
            <a:r>
              <a:rPr lang="es-MX" sz="4800" dirty="0"/>
              <a:t/>
            </a:r>
            <a:br>
              <a:rPr lang="es-MX" sz="4800" dirty="0"/>
            </a:br>
            <a:r>
              <a:rPr lang="es-MX" sz="4800" dirty="0" smtClean="0"/>
              <a:t>                                                                                      </a:t>
            </a:r>
            <a:r>
              <a:rPr lang="es-MX" sz="6000" b="1" dirty="0" smtClean="0">
                <a:solidFill>
                  <a:srgbClr val="00B0F0"/>
                </a:solidFill>
              </a:rPr>
              <a:t>¿Qué es la Sexualidad?</a:t>
            </a:r>
            <a:endParaRPr lang="es-MX" sz="6000" b="1" dirty="0">
              <a:solidFill>
                <a:srgbClr val="00B0F0"/>
              </a:solidFill>
            </a:endParaRPr>
          </a:p>
        </p:txBody>
      </p:sp>
    </p:spTree>
    <p:extLst>
      <p:ext uri="{BB962C8B-B14F-4D97-AF65-F5344CB8AC3E}">
        <p14:creationId xmlns:p14="http://schemas.microsoft.com/office/powerpoint/2010/main" val="35790458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381" y="404664"/>
            <a:ext cx="3877213" cy="258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36646"/>
            <a:ext cx="3827673" cy="254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95" y="3196952"/>
            <a:ext cx="4028963" cy="274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1893" y="3068960"/>
            <a:ext cx="3769787" cy="287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0677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1028"/>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anim calcmode="lin" valueType="num">
                                      <p:cBhvr>
                                        <p:cTn id="25" dur="2000" fill="hold"/>
                                        <p:tgtEl>
                                          <p:spTgt spid="1029"/>
                                        </p:tgtEl>
                                        <p:attrNameLst>
                                          <p:attrName>ppt_w</p:attrName>
                                        </p:attrNameLst>
                                      </p:cBhvr>
                                      <p:tavLst>
                                        <p:tav tm="0" fmla="#ppt_w*sin(2.5*pi*$)">
                                          <p:val>
                                            <p:fltVal val="0"/>
                                          </p:val>
                                        </p:tav>
                                        <p:tav tm="100000">
                                          <p:val>
                                            <p:fltVal val="1"/>
                                          </p:val>
                                        </p:tav>
                                      </p:tavLst>
                                    </p:anim>
                                    <p:anim calcmode="lin" valueType="num">
                                      <p:cBhvr>
                                        <p:cTn id="26"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4294967295"/>
          </p:nvPr>
        </p:nvSpPr>
        <p:spPr>
          <a:xfrm>
            <a:off x="352426" y="260648"/>
            <a:ext cx="8540054" cy="5926792"/>
          </a:xfrm>
          <a:prstGeom prst="rect">
            <a:avLst/>
          </a:prstGeom>
        </p:spPr>
        <p:txBody>
          <a:bodyPr/>
          <a:lstStyle/>
          <a:p>
            <a:r>
              <a:rPr lang="es-MX" sz="2800" dirty="0">
                <a:solidFill>
                  <a:srgbClr val="FF0000"/>
                </a:solidFill>
              </a:rPr>
              <a:t>2° Relaciones afectivas: </a:t>
            </a:r>
            <a:r>
              <a:rPr lang="es-MX" sz="2800" dirty="0"/>
              <a:t>Son loa lazos emocionales que se establecen a lo largo de nuestra vida, ya sea con la familia, con la pareja, amigos u otros. Estas relaciones tienen un papel importante en  las cuestiones de amistad y amor.</a:t>
            </a:r>
          </a:p>
          <a:p>
            <a:endParaRPr lang="es-MX" dirty="0"/>
          </a:p>
          <a:p>
            <a:endParaRPr lang="es-MX"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80928"/>
            <a:ext cx="4248472" cy="318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493" y="2780928"/>
            <a:ext cx="4248471" cy="318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7175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wipe(down)">
                                      <p:cBhvr>
                                        <p:cTn id="1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717032"/>
            <a:ext cx="319731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645024"/>
            <a:ext cx="480211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27117"/>
            <a:ext cx="3168352" cy="287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367" y="327117"/>
            <a:ext cx="2880320" cy="302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0913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heel(1)">
                                      <p:cBhvr>
                                        <p:cTn id="13" dur="20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4294967295"/>
          </p:nvPr>
        </p:nvSpPr>
        <p:spPr>
          <a:xfrm>
            <a:off x="352426" y="188640"/>
            <a:ext cx="8612062" cy="5998800"/>
          </a:xfrm>
          <a:prstGeom prst="rect">
            <a:avLst/>
          </a:prstGeom>
        </p:spPr>
        <p:txBody>
          <a:bodyPr/>
          <a:lstStyle/>
          <a:p>
            <a:r>
              <a:rPr lang="es-MX" sz="2800" dirty="0" smtClean="0">
                <a:solidFill>
                  <a:srgbClr val="FF0000"/>
                </a:solidFill>
              </a:rPr>
              <a:t>3 ° Capacidad </a:t>
            </a:r>
            <a:r>
              <a:rPr lang="es-MX" sz="2800" dirty="0">
                <a:solidFill>
                  <a:srgbClr val="FF0000"/>
                </a:solidFill>
              </a:rPr>
              <a:t>de experimentar </a:t>
            </a:r>
            <a:r>
              <a:rPr lang="es-MX" sz="2800" dirty="0"/>
              <a:t>placer sexual al responder a estímulos</a:t>
            </a:r>
            <a:r>
              <a:rPr lang="es-MX" dirty="0"/>
              <a:t>. </a:t>
            </a:r>
          </a:p>
          <a:p>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57378"/>
            <a:ext cx="3989020" cy="298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757377"/>
            <a:ext cx="4243340" cy="298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52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4294967295"/>
          </p:nvPr>
        </p:nvSpPr>
        <p:spPr>
          <a:xfrm>
            <a:off x="352426" y="404664"/>
            <a:ext cx="8468046" cy="5782776"/>
          </a:xfrm>
          <a:prstGeom prst="rect">
            <a:avLst/>
          </a:prstGeom>
        </p:spPr>
        <p:txBody>
          <a:bodyPr>
            <a:normAutofit/>
          </a:bodyPr>
          <a:lstStyle/>
          <a:p>
            <a:r>
              <a:rPr lang="es-MX" sz="2800" dirty="0"/>
              <a:t>La biología del sexo es igual en todo el mundo (ósea si eres hombre o mujer) pero la cultura contribuye a la forma en que los individuos reaccionan ante esto, considerando conductas y roles que son congruentes con su sexo, de acuerdo a lo que dice la sociedad en la que se desarrolla.</a:t>
            </a:r>
          </a:p>
          <a:p>
            <a:r>
              <a:rPr lang="es-MX" sz="2800" dirty="0"/>
              <a:t>Esto, junto con el </a:t>
            </a:r>
            <a:r>
              <a:rPr lang="es-MX" sz="2800" u="sng" dirty="0"/>
              <a:t>enseñar a ser</a:t>
            </a:r>
            <a:r>
              <a:rPr lang="es-MX" sz="2800" dirty="0"/>
              <a:t> se le denomina EDUCACIÓN </a:t>
            </a:r>
            <a:r>
              <a:rPr lang="es-MX" sz="2800" dirty="0" smtClean="0"/>
              <a:t> SEXUAL.</a:t>
            </a:r>
            <a:endParaRPr lang="es-MX" sz="2800" dirty="0"/>
          </a:p>
          <a:p>
            <a:r>
              <a:rPr lang="es-MX" sz="2800" dirty="0"/>
              <a:t>Hablar de sexo y sexualidad es un derecho y contribuyen una parte fundamental en nuestra educación. </a:t>
            </a:r>
          </a:p>
          <a:p>
            <a:endParaRPr lang="es-MX" dirty="0"/>
          </a:p>
        </p:txBody>
      </p:sp>
    </p:spTree>
    <p:extLst>
      <p:ext uri="{BB962C8B-B14F-4D97-AF65-F5344CB8AC3E}">
        <p14:creationId xmlns:p14="http://schemas.microsoft.com/office/powerpoint/2010/main" val="16057811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301</TotalTime>
  <Words>1124</Words>
  <Application>Microsoft Office PowerPoint</Application>
  <PresentationFormat>Presentación en pantalla (4:3)</PresentationFormat>
  <Paragraphs>85</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Brío</vt:lpstr>
      <vt:lpstr>ASPECTOS PSICOSOCIALES  DE LA SEXUALIDAD</vt:lpstr>
      <vt:lpstr>SEXO Y SEXUALIDAD </vt:lpstr>
      <vt:lpstr>Presentación de PowerPoint</vt:lpstr>
      <vt:lpstr>                                                                                            ¿Qué es la Sexualidad?</vt:lpstr>
      <vt:lpstr>Presentación de PowerPoint</vt:lpstr>
      <vt:lpstr>Presentación de PowerPoint</vt:lpstr>
      <vt:lpstr>Presentación de PowerPoint</vt:lpstr>
      <vt:lpstr>Presentación de PowerPoint</vt:lpstr>
      <vt:lpstr>Presentación de PowerPoint</vt:lpstr>
      <vt:lpstr>¿Qué es el sexo?</vt:lpstr>
      <vt:lpstr>Presentación de PowerPoint</vt:lpstr>
      <vt:lpstr>Sexo como clasificación biológica</vt:lpstr>
      <vt:lpstr>Presentación de PowerPoint</vt:lpstr>
      <vt:lpstr>3° SEXO GENITAL:  </vt:lpstr>
      <vt:lpstr>Presentación de PowerPoint</vt:lpstr>
      <vt:lpstr>Presentación de PowerPoint</vt:lpstr>
      <vt:lpstr>SI EL SEXO BIOLÓGICO ES IGUAL QUE EL SEXO SOCIAL Y EL PSICOLÓGICO SE LOGRA LA IDENTIDAD SEXUAL</vt:lpstr>
      <vt:lpstr>IDENTIDAD SEXUAL</vt:lpstr>
      <vt:lpstr>Presentación de PowerPoint</vt:lpstr>
      <vt:lpstr>Presentación de PowerPoint</vt:lpstr>
      <vt:lpstr>Presentación de PowerPoint</vt:lpstr>
      <vt:lpstr>SEXUALIDAD Y CULTURA</vt:lpstr>
      <vt:lpstr>Presentación de PowerPoint</vt:lpstr>
      <vt:lpstr>Presentación de PowerPoint</vt:lpstr>
      <vt:lpstr>Presentación de PowerPoint</vt:lpstr>
      <vt:lpstr>Factores externos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dc:creator>
  <cp:lastModifiedBy>Amalia</cp:lastModifiedBy>
  <cp:revision>30</cp:revision>
  <dcterms:created xsi:type="dcterms:W3CDTF">2013-04-09T03:52:34Z</dcterms:created>
  <dcterms:modified xsi:type="dcterms:W3CDTF">2013-04-12T02:25:56Z</dcterms:modified>
</cp:coreProperties>
</file>